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4"/>
  </p:notesMasterIdLst>
  <p:sldIdLst>
    <p:sldId id="398" r:id="rId2"/>
    <p:sldId id="353" r:id="rId3"/>
    <p:sldId id="400" r:id="rId4"/>
    <p:sldId id="401" r:id="rId5"/>
    <p:sldId id="402" r:id="rId6"/>
    <p:sldId id="331" r:id="rId7"/>
    <p:sldId id="403" r:id="rId8"/>
    <p:sldId id="404" r:id="rId9"/>
    <p:sldId id="374" r:id="rId10"/>
    <p:sldId id="423" r:id="rId11"/>
    <p:sldId id="265" r:id="rId12"/>
    <p:sldId id="405" r:id="rId13"/>
    <p:sldId id="406" r:id="rId14"/>
    <p:sldId id="407" r:id="rId15"/>
    <p:sldId id="333" r:id="rId16"/>
    <p:sldId id="408" r:id="rId17"/>
    <p:sldId id="269" r:id="rId18"/>
    <p:sldId id="409" r:id="rId19"/>
    <p:sldId id="411" r:id="rId20"/>
    <p:sldId id="410" r:id="rId21"/>
    <p:sldId id="413" r:id="rId22"/>
    <p:sldId id="414" r:id="rId23"/>
    <p:sldId id="337" r:id="rId24"/>
    <p:sldId id="421" r:id="rId25"/>
    <p:sldId id="275" r:id="rId26"/>
    <p:sldId id="339" r:id="rId27"/>
    <p:sldId id="415" r:id="rId28"/>
    <p:sldId id="416" r:id="rId29"/>
    <p:sldId id="341" r:id="rId30"/>
    <p:sldId id="281" r:id="rId31"/>
    <p:sldId id="343" r:id="rId32"/>
    <p:sldId id="417" r:id="rId33"/>
    <p:sldId id="418" r:id="rId34"/>
    <p:sldId id="419" r:id="rId35"/>
    <p:sldId id="288" r:id="rId36"/>
    <p:sldId id="420" r:id="rId37"/>
    <p:sldId id="387" r:id="rId38"/>
    <p:sldId id="371" r:id="rId39"/>
    <p:sldId id="307" r:id="rId40"/>
    <p:sldId id="308" r:id="rId41"/>
    <p:sldId id="324" r:id="rId42"/>
    <p:sldId id="364" r:id="rId4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4" autoAdjust="0"/>
    <p:restoredTop sz="94660"/>
  </p:normalViewPr>
  <p:slideViewPr>
    <p:cSldViewPr>
      <p:cViewPr varScale="1">
        <p:scale>
          <a:sx n="107" d="100"/>
          <a:sy n="107" d="100"/>
        </p:scale>
        <p:origin x="1734" y="11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B67965-FA7E-4689-9570-961CEA19650C}" type="datetimeFigureOut">
              <a:rPr lang="en-GB" smtClean="0"/>
              <a:t>14/11/2025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E77628-75EA-4106-96F8-90F0517855F2}" type="slidenum">
              <a:rPr lang="en-GB" smtClean="0"/>
              <a:t>‹#›</a:t>
            </a:fld>
            <a:endParaRPr lang="en-GB"/>
          </a:p>
        </p:txBody>
      </p:sp>
    </p:spTree>
    <p:extLst>
      <p:ext uri="{BB962C8B-B14F-4D97-AF65-F5344CB8AC3E}">
        <p14:creationId xmlns:p14="http://schemas.microsoft.com/office/powerpoint/2010/main" val="139994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1757242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10633212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31114757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255833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8" name="Footer Placeholder 7"/>
          <p:cNvSpPr>
            <a:spLocks noGrp="1"/>
          </p:cNvSpPr>
          <p:nvPr>
            <p:ph type="ftr" sz="quarter" idx="11"/>
          </p:nvPr>
        </p:nvSpPr>
        <p:spPr/>
        <p:txBody>
          <a:bodyPr/>
          <a:lstStyle/>
          <a:p>
            <a:endParaRPr lang="en-GB"/>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4103380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4" name="Footer Placeholder 3"/>
          <p:cNvSpPr>
            <a:spLocks noGrp="1"/>
          </p:cNvSpPr>
          <p:nvPr>
            <p:ph type="ftr" sz="quarter" idx="11"/>
          </p:nvPr>
        </p:nvSpPr>
        <p:spPr/>
        <p:txBody>
          <a:bodyPr/>
          <a:lstStyle/>
          <a:p>
            <a:endParaRPr lang="en-GB"/>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1786203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3776864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40234209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23995572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2483746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5" name="Footer Placeholder 4"/>
          <p:cNvSpPr>
            <a:spLocks noGrp="1"/>
          </p:cNvSpPr>
          <p:nvPr>
            <p:ph type="ftr" sz="quarter" idx="11"/>
          </p:nvPr>
        </p:nvSpPr>
        <p:spPr/>
        <p:txBody>
          <a:bodyPr/>
          <a:lstStyle/>
          <a:p>
            <a:endParaRPr lang="en-GB"/>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fld id="{9222F559-5B20-45F7-87B6-7268FEE993E2}" type="slidenum">
              <a:rPr lang="en-GB" smtClean="0"/>
              <a:pPr/>
              <a:t>‹#›</a:t>
            </a:fld>
            <a:endParaRPr lang="en-GB"/>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146736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2266950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6" name="Footer Placeholder 5"/>
          <p:cNvSpPr>
            <a:spLocks noGrp="1"/>
          </p:cNvSpPr>
          <p:nvPr>
            <p:ph type="ftr" sz="quarter" idx="11"/>
          </p:nvPr>
        </p:nvSpPr>
        <p:spPr/>
        <p:txBody>
          <a:bodyPr/>
          <a:lstStyle/>
          <a:p>
            <a:endParaRPr lang="en-GB"/>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9222F559-5B20-45F7-87B6-7268FEE993E2}" type="slidenum">
              <a:rPr lang="en-GB" smtClean="0"/>
              <a:pPr/>
              <a:t>‹#›</a:t>
            </a:fld>
            <a:endParaRPr lang="en-GB"/>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333922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7544865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35356664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C28296-68D9-4F11-9A45-CC007F92CA3A}" type="datetimeFigureOut">
              <a:rPr lang="en-GB" smtClean="0"/>
              <a:pPr/>
              <a:t>14/11/2025</a:t>
            </a:fld>
            <a:endParaRPr lang="en-GB"/>
          </a:p>
        </p:txBody>
      </p:sp>
      <p:sp>
        <p:nvSpPr>
          <p:cNvPr id="5" name="Footer Placeholder 4"/>
          <p:cNvSpPr>
            <a:spLocks noGrp="1"/>
          </p:cNvSpPr>
          <p:nvPr>
            <p:ph type="ftr" sz="quarter" idx="11"/>
          </p:nvPr>
        </p:nvSpPr>
        <p:spPr/>
        <p:txBody>
          <a:bodyPr/>
          <a:lstStyle/>
          <a:p>
            <a:endParaRPr lang="en-GB"/>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9222F559-5B20-45F7-87B6-7268FEE993E2}" type="slidenum">
              <a:rPr lang="en-GB" smtClean="0"/>
              <a:pPr/>
              <a:t>‹#›</a:t>
            </a:fld>
            <a:endParaRPr lang="en-GB"/>
          </a:p>
        </p:txBody>
      </p:sp>
    </p:spTree>
    <p:extLst>
      <p:ext uri="{BB962C8B-B14F-4D97-AF65-F5344CB8AC3E}">
        <p14:creationId xmlns:p14="http://schemas.microsoft.com/office/powerpoint/2010/main" val="38765971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fld id="{0FC28296-68D9-4F11-9A45-CC007F92CA3A}" type="datetimeFigureOut">
              <a:rPr lang="en-GB" smtClean="0"/>
              <a:pPr/>
              <a:t>14/11/2025</a:t>
            </a:fld>
            <a:endParaRPr lang="en-GB"/>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fld id="{9222F559-5B20-45F7-87B6-7268FEE993E2}" type="slidenum">
              <a:rPr lang="en-GB" smtClean="0"/>
              <a:pPr/>
              <a:t>‹#›</a:t>
            </a:fld>
            <a:endParaRPr lang="en-GB"/>
          </a:p>
        </p:txBody>
      </p:sp>
    </p:spTree>
    <p:extLst>
      <p:ext uri="{BB962C8B-B14F-4D97-AF65-F5344CB8AC3E}">
        <p14:creationId xmlns:p14="http://schemas.microsoft.com/office/powerpoint/2010/main" val="129062565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67744" y="1268760"/>
            <a:ext cx="4104456" cy="3416320"/>
          </a:xfrm>
          <a:prstGeom prst="rect">
            <a:avLst/>
          </a:prstGeom>
          <a:noFill/>
        </p:spPr>
        <p:txBody>
          <a:bodyPr wrap="square" rtlCol="0">
            <a:spAutoFit/>
          </a:bodyPr>
          <a:lstStyle/>
          <a:p>
            <a:pPr algn="ctr"/>
            <a:r>
              <a:rPr lang="en-US" sz="7200" b="1" dirty="0"/>
              <a:t>Order </a:t>
            </a:r>
          </a:p>
          <a:p>
            <a:pPr algn="ctr"/>
            <a:r>
              <a:rPr lang="en-US" sz="7200" b="1" dirty="0"/>
              <a:t>of</a:t>
            </a:r>
          </a:p>
          <a:p>
            <a:pPr algn="ctr"/>
            <a:r>
              <a:rPr lang="en-US" sz="7200" b="1" dirty="0"/>
              <a:t>      Mass</a:t>
            </a:r>
            <a:endParaRPr lang="en-GB" sz="7200" b="1" dirty="0"/>
          </a:p>
        </p:txBody>
      </p:sp>
    </p:spTree>
    <p:extLst>
      <p:ext uri="{BB962C8B-B14F-4D97-AF65-F5344CB8AC3E}">
        <p14:creationId xmlns:p14="http://schemas.microsoft.com/office/powerpoint/2010/main" val="26321081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95536" y="188640"/>
            <a:ext cx="7848872" cy="830997"/>
          </a:xfrm>
          <a:prstGeom prst="rect">
            <a:avLst/>
          </a:prstGeom>
          <a:noFill/>
          <a:scene3d>
            <a:camera prst="obliqueTopLeft"/>
            <a:lightRig rig="threePt" dir="t"/>
          </a:scene3d>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2400" b="1" dirty="0">
                <a:ln w="11430">
                  <a:solidFill>
                    <a:schemeClr val="tx1"/>
                  </a:solidFill>
                </a:ln>
                <a:solidFill>
                  <a:sysClr val="windowText" lastClr="000000"/>
                </a:solidFill>
                <a:effectLst>
                  <a:outerShdw blurRad="80000" dist="40000" dir="5040000" algn="tl">
                    <a:srgbClr val="000000">
                      <a:alpha val="30000"/>
                    </a:srgbClr>
                  </a:outerShdw>
                </a:effectLst>
              </a:rPr>
              <a:t>Entrance Hymn</a:t>
            </a:r>
          </a:p>
          <a:p>
            <a:pPr algn="ctr"/>
            <a:r>
              <a:rPr lang="en-US" sz="2400" b="1" cap="none" spc="0" dirty="0">
                <a:ln w="11430">
                  <a:solidFill>
                    <a:schemeClr val="tx1"/>
                  </a:solidFill>
                </a:ln>
                <a:solidFill>
                  <a:sysClr val="windowText" lastClr="000000"/>
                </a:solidFill>
                <a:effectLst>
                  <a:outerShdw blurRad="80000" dist="40000" dir="5040000" algn="tl">
                    <a:srgbClr val="000000">
                      <a:alpha val="30000"/>
                    </a:srgbClr>
                  </a:outerShdw>
                </a:effectLst>
              </a:rPr>
              <a:t>Everyone stand</a:t>
            </a:r>
          </a:p>
        </p:txBody>
      </p:sp>
      <p:sp>
        <p:nvSpPr>
          <p:cNvPr id="2" name="TextBox 1"/>
          <p:cNvSpPr txBox="1"/>
          <p:nvPr/>
        </p:nvSpPr>
        <p:spPr>
          <a:xfrm>
            <a:off x="2771800" y="2996952"/>
            <a:ext cx="2464136" cy="369332"/>
          </a:xfrm>
          <a:prstGeom prst="rect">
            <a:avLst/>
          </a:prstGeom>
          <a:noFill/>
        </p:spPr>
        <p:txBody>
          <a:bodyPr wrap="none" rtlCol="0">
            <a:spAutoFit/>
          </a:bodyPr>
          <a:lstStyle/>
          <a:p>
            <a:r>
              <a:rPr lang="en-US" dirty="0"/>
              <a:t>Insert words of hymn</a:t>
            </a:r>
            <a:endParaRPr lang="en-GB" dirty="0"/>
          </a:p>
        </p:txBody>
      </p:sp>
    </p:spTree>
    <p:extLst>
      <p:ext uri="{BB962C8B-B14F-4D97-AF65-F5344CB8AC3E}">
        <p14:creationId xmlns:p14="http://schemas.microsoft.com/office/powerpoint/2010/main" val="37434673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404664"/>
            <a:ext cx="8100392" cy="6494085"/>
          </a:xfrm>
          <a:prstGeom prst="rect">
            <a:avLst/>
          </a:prstGeom>
        </p:spPr>
        <p:txBody>
          <a:bodyPr wrap="square">
            <a:spAutoFit/>
          </a:bodyPr>
          <a:lstStyle/>
          <a:p>
            <a:pPr algn="ctr"/>
            <a:r>
              <a:rPr lang="en-US" sz="3200" b="1" dirty="0"/>
              <a:t>GREETING </a:t>
            </a:r>
          </a:p>
          <a:p>
            <a:r>
              <a:rPr lang="en-US" sz="3200" dirty="0"/>
              <a:t>Remember how to cross yourself? Well, this is the time to do it, as the priest says:</a:t>
            </a:r>
          </a:p>
          <a:p>
            <a:r>
              <a:rPr lang="en-US" sz="3200" dirty="0"/>
              <a:t> </a:t>
            </a:r>
          </a:p>
          <a:p>
            <a:r>
              <a:rPr lang="en-US" sz="3200" b="1" dirty="0"/>
              <a:t>In the name of the Father, and of the Son, and the Holy Spirit. </a:t>
            </a:r>
          </a:p>
          <a:p>
            <a:endParaRPr lang="en-US" sz="3200" b="1" dirty="0"/>
          </a:p>
          <a:p>
            <a:r>
              <a:rPr lang="en-US" sz="3200" dirty="0"/>
              <a:t>And you say: </a:t>
            </a:r>
          </a:p>
          <a:p>
            <a:r>
              <a:rPr lang="en-US" sz="3200" b="1" dirty="0">
                <a:solidFill>
                  <a:srgbClr val="FF0000"/>
                </a:solidFill>
              </a:rPr>
              <a:t>Amen. </a:t>
            </a:r>
          </a:p>
          <a:p>
            <a:r>
              <a:rPr lang="en-US" sz="3200" dirty="0"/>
              <a:t>Now the priest continues with a greeting</a:t>
            </a:r>
          </a:p>
          <a:p>
            <a:r>
              <a:rPr lang="en-US" sz="3200" dirty="0"/>
              <a:t>And you say: </a:t>
            </a:r>
          </a:p>
          <a:p>
            <a:r>
              <a:rPr lang="en-US" sz="3200" b="1" dirty="0">
                <a:solidFill>
                  <a:srgbClr val="FF0000"/>
                </a:solidFill>
              </a:rPr>
              <a:t>And with your spirit.</a:t>
            </a:r>
          </a:p>
        </p:txBody>
      </p:sp>
    </p:spTree>
    <p:extLst>
      <p:ext uri="{BB962C8B-B14F-4D97-AF65-F5344CB8AC3E}">
        <p14:creationId xmlns:p14="http://schemas.microsoft.com/office/powerpoint/2010/main" val="548144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82981" y="1412776"/>
            <a:ext cx="7043082" cy="2062103"/>
          </a:xfrm>
          <a:prstGeom prst="rect">
            <a:avLst/>
          </a:prstGeom>
          <a:noFill/>
        </p:spPr>
        <p:txBody>
          <a:bodyPr wrap="none" rtlCol="0">
            <a:spAutoFit/>
          </a:bodyPr>
          <a:lstStyle/>
          <a:p>
            <a:pPr algn="ctr"/>
            <a:r>
              <a:rPr lang="en-US" sz="3200" dirty="0"/>
              <a:t>Procession of symbols</a:t>
            </a:r>
          </a:p>
          <a:p>
            <a:endParaRPr lang="en-US" sz="3200" dirty="0"/>
          </a:p>
          <a:p>
            <a:pPr algn="ctr"/>
            <a:r>
              <a:rPr lang="en-US" sz="3200" dirty="0"/>
              <a:t>Commentary on symbols read by</a:t>
            </a:r>
          </a:p>
          <a:p>
            <a:pPr algn="ctr"/>
            <a:r>
              <a:rPr lang="en-US" sz="3200" dirty="0"/>
              <a:t>…. </a:t>
            </a:r>
          </a:p>
        </p:txBody>
      </p:sp>
    </p:spTree>
    <p:extLst>
      <p:ext uri="{BB962C8B-B14F-4D97-AF65-F5344CB8AC3E}">
        <p14:creationId xmlns:p14="http://schemas.microsoft.com/office/powerpoint/2010/main" val="3618228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512" y="1124744"/>
            <a:ext cx="9180512" cy="2492990"/>
          </a:xfrm>
          <a:prstGeom prst="rect">
            <a:avLst/>
          </a:prstGeom>
        </p:spPr>
        <p:txBody>
          <a:bodyPr wrap="square">
            <a:spAutoFit/>
          </a:bodyPr>
          <a:lstStyle/>
          <a:p>
            <a:pPr algn="ctr"/>
            <a:r>
              <a:rPr lang="en-US" sz="4000" b="1" dirty="0"/>
              <a:t>PENITENTIAL RITE </a:t>
            </a:r>
          </a:p>
          <a:p>
            <a:pPr algn="ctr"/>
            <a:r>
              <a:rPr lang="en-US" sz="4000" dirty="0"/>
              <a:t>The priest tells us to remember our sins: </a:t>
            </a:r>
          </a:p>
          <a:p>
            <a:pPr algn="ctr"/>
            <a:r>
              <a:rPr lang="en-US" dirty="0"/>
              <a:t> </a:t>
            </a:r>
          </a:p>
          <a:p>
            <a:endParaRPr lang="en-US" dirty="0"/>
          </a:p>
        </p:txBody>
      </p:sp>
    </p:spTree>
    <p:extLst>
      <p:ext uri="{BB962C8B-B14F-4D97-AF65-F5344CB8AC3E}">
        <p14:creationId xmlns:p14="http://schemas.microsoft.com/office/powerpoint/2010/main" val="27902889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82196F60-E200-CDFD-170F-830417102356}"/>
              </a:ext>
            </a:extLst>
          </p:cNvPr>
          <p:cNvSpPr txBox="1"/>
          <p:nvPr/>
        </p:nvSpPr>
        <p:spPr>
          <a:xfrm>
            <a:off x="323528" y="764704"/>
            <a:ext cx="1224136" cy="360040"/>
          </a:xfrm>
          <a:prstGeom prst="rect">
            <a:avLst/>
          </a:prstGeom>
          <a:noFill/>
        </p:spPr>
        <p:txBody>
          <a:bodyPr wrap="square" rtlCol="0">
            <a:spAutoFit/>
          </a:bodyPr>
          <a:lstStyle/>
          <a:p>
            <a:r>
              <a:rPr lang="en-GB" b="1" dirty="0">
                <a:solidFill>
                  <a:schemeClr val="bg2">
                    <a:lumMod val="10000"/>
                  </a:schemeClr>
                </a:solidFill>
              </a:rPr>
              <a:t>ALL</a:t>
            </a:r>
          </a:p>
        </p:txBody>
      </p:sp>
      <p:sp>
        <p:nvSpPr>
          <p:cNvPr id="4" name="Rectangle 3">
            <a:extLst>
              <a:ext uri="{FF2B5EF4-FFF2-40B4-BE49-F238E27FC236}">
                <a16:creationId xmlns:a16="http://schemas.microsoft.com/office/drawing/2014/main" id="{809818F0-48A5-4432-BE36-2210DBBFB282}"/>
              </a:ext>
            </a:extLst>
          </p:cNvPr>
          <p:cNvSpPr/>
          <p:nvPr/>
        </p:nvSpPr>
        <p:spPr>
          <a:xfrm>
            <a:off x="1331640" y="-5417"/>
            <a:ext cx="7704856" cy="6432530"/>
          </a:xfrm>
          <a:prstGeom prst="rect">
            <a:avLst/>
          </a:prstGeom>
        </p:spPr>
        <p:txBody>
          <a:bodyPr wrap="square">
            <a:spAutoFit/>
          </a:bodyPr>
          <a:lstStyle/>
          <a:p>
            <a:endParaRPr lang="en-GB" sz="2800" dirty="0"/>
          </a:p>
          <a:p>
            <a:r>
              <a:rPr lang="en-GB" sz="3200" dirty="0"/>
              <a:t>I confess to almighty God and to you, my brothers and sisters, that I have greatly sinned, in my thoughts and in my words, in what I have done and in what I have failed to do, through my fault, through my fault, through my most grievous fault; therefore I ask blessed Mary ever-Virgin, all the Angels and Saints, and you, my brothers and sisters, to pray for me to the Lord our God. </a:t>
            </a:r>
          </a:p>
          <a:p>
            <a:r>
              <a:rPr lang="en-GB" sz="3200" dirty="0"/>
              <a:t>Amen</a:t>
            </a:r>
          </a:p>
        </p:txBody>
      </p:sp>
    </p:spTree>
    <p:extLst>
      <p:ext uri="{BB962C8B-B14F-4D97-AF65-F5344CB8AC3E}">
        <p14:creationId xmlns:p14="http://schemas.microsoft.com/office/powerpoint/2010/main" val="1848545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9752" y="836712"/>
            <a:ext cx="4572000" cy="4524315"/>
          </a:xfrm>
          <a:prstGeom prst="rect">
            <a:avLst/>
          </a:prstGeom>
        </p:spPr>
        <p:txBody>
          <a:bodyPr>
            <a:spAutoFit/>
          </a:bodyPr>
          <a:lstStyle/>
          <a:p>
            <a:pPr algn="ctr"/>
            <a:r>
              <a:rPr lang="en-US" sz="3600" b="1" dirty="0"/>
              <a:t>KYRIE </a:t>
            </a:r>
          </a:p>
          <a:p>
            <a:r>
              <a:rPr lang="en-US" sz="3600" dirty="0"/>
              <a:t>Lord, have mercy. </a:t>
            </a:r>
          </a:p>
          <a:p>
            <a:r>
              <a:rPr lang="en-US" sz="3600" dirty="0">
                <a:solidFill>
                  <a:srgbClr val="FF0000"/>
                </a:solidFill>
              </a:rPr>
              <a:t>Lord, have mercy. </a:t>
            </a:r>
          </a:p>
          <a:p>
            <a:r>
              <a:rPr lang="en-US" sz="3600" dirty="0"/>
              <a:t>Christ, have mercy. </a:t>
            </a:r>
          </a:p>
          <a:p>
            <a:r>
              <a:rPr lang="en-US" sz="3600" dirty="0">
                <a:solidFill>
                  <a:srgbClr val="FF0000"/>
                </a:solidFill>
              </a:rPr>
              <a:t>Christ, have mercy. </a:t>
            </a:r>
          </a:p>
          <a:p>
            <a:r>
              <a:rPr lang="en-US" sz="3600" dirty="0"/>
              <a:t>Lord, have mercy. </a:t>
            </a:r>
          </a:p>
          <a:p>
            <a:r>
              <a:rPr lang="en-US" sz="3600" dirty="0">
                <a:solidFill>
                  <a:srgbClr val="FF0000"/>
                </a:solidFill>
              </a:rPr>
              <a:t>Lord, have mercy</a:t>
            </a:r>
            <a:r>
              <a:rPr lang="en-US" dirty="0"/>
              <a:t>. </a:t>
            </a:r>
          </a:p>
          <a:p>
            <a:endParaRPr lang="en-US" dirty="0"/>
          </a:p>
          <a:p>
            <a:r>
              <a:rPr lang="en-US" dirty="0">
                <a:solidFill>
                  <a:srgbClr val="FF0000"/>
                </a:solidFill>
              </a:rPr>
              <a:t>Amen. </a:t>
            </a:r>
          </a:p>
        </p:txBody>
      </p:sp>
    </p:spTree>
    <p:extLst>
      <p:ext uri="{BB962C8B-B14F-4D97-AF65-F5344CB8AC3E}">
        <p14:creationId xmlns:p14="http://schemas.microsoft.com/office/powerpoint/2010/main" val="4116903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67544" y="548680"/>
            <a:ext cx="8136904" cy="6709529"/>
          </a:xfrm>
          <a:prstGeom prst="rect">
            <a:avLst/>
          </a:prstGeom>
        </p:spPr>
        <p:txBody>
          <a:bodyPr wrap="square">
            <a:spAutoFit/>
          </a:bodyPr>
          <a:lstStyle/>
          <a:p>
            <a:pPr algn="ctr"/>
            <a:r>
              <a:rPr lang="en-US" sz="4000" b="1" dirty="0">
                <a:solidFill>
                  <a:srgbClr val="7030A0"/>
                </a:solidFill>
              </a:rPr>
              <a:t>LITURGY OF THE WORD </a:t>
            </a:r>
          </a:p>
          <a:p>
            <a:endParaRPr lang="en-US" dirty="0"/>
          </a:p>
          <a:p>
            <a:endParaRPr lang="en-US" sz="2800" dirty="0"/>
          </a:p>
          <a:p>
            <a:r>
              <a:rPr lang="en-US" sz="2800" dirty="0"/>
              <a:t>FIRST READING –Read by…….</a:t>
            </a:r>
          </a:p>
          <a:p>
            <a:endParaRPr lang="en-US" sz="2800" dirty="0"/>
          </a:p>
          <a:p>
            <a:endParaRPr lang="en-US" sz="2800" dirty="0"/>
          </a:p>
          <a:p>
            <a:r>
              <a:rPr lang="en-US" sz="2800" dirty="0"/>
              <a:t>We don’t want to stand through the whole Mass, so everyone sits down now. One of the children goes up front to read from the Bible (notice how they bow to the altar When they are done reading they will say:</a:t>
            </a:r>
          </a:p>
          <a:p>
            <a:endParaRPr lang="en-US" sz="2400" dirty="0"/>
          </a:p>
          <a:p>
            <a:pPr algn="ctr"/>
            <a:r>
              <a:rPr lang="en-US" sz="2400" b="1" dirty="0"/>
              <a:t>This is the Word of Lord. </a:t>
            </a:r>
            <a:endParaRPr lang="en-GB" sz="2400" b="1" dirty="0"/>
          </a:p>
          <a:p>
            <a:pPr algn="ctr"/>
            <a:r>
              <a:rPr lang="en-US" sz="2400" dirty="0"/>
              <a:t>And you’ll respond:</a:t>
            </a:r>
            <a:endParaRPr lang="en-GB" sz="2400" dirty="0"/>
          </a:p>
          <a:p>
            <a:pPr algn="ctr"/>
            <a:r>
              <a:rPr lang="en-US" sz="2400" b="1" dirty="0">
                <a:solidFill>
                  <a:srgbClr val="FF0000"/>
                </a:solidFill>
              </a:rPr>
              <a:t>Thanks be to God. </a:t>
            </a:r>
            <a:endParaRPr lang="en-GB" sz="2400" dirty="0">
              <a:solidFill>
                <a:srgbClr val="FF0000"/>
              </a:solidFill>
            </a:endParaRPr>
          </a:p>
          <a:p>
            <a:endParaRPr lang="en-US" sz="2400" dirty="0"/>
          </a:p>
        </p:txBody>
      </p:sp>
    </p:spTree>
    <p:extLst>
      <p:ext uri="{BB962C8B-B14F-4D97-AF65-F5344CB8AC3E}">
        <p14:creationId xmlns:p14="http://schemas.microsoft.com/office/powerpoint/2010/main" val="36234842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23FA1E9-98A1-458B-A9DC-42C5EC8F140E}"/>
              </a:ext>
            </a:extLst>
          </p:cNvPr>
          <p:cNvSpPr/>
          <p:nvPr/>
        </p:nvSpPr>
        <p:spPr>
          <a:xfrm>
            <a:off x="755576" y="332656"/>
            <a:ext cx="8064896" cy="2492990"/>
          </a:xfrm>
          <a:prstGeom prst="rect">
            <a:avLst/>
          </a:prstGeom>
        </p:spPr>
        <p:txBody>
          <a:bodyPr wrap="square">
            <a:spAutoFit/>
          </a:bodyPr>
          <a:lstStyle/>
          <a:p>
            <a:pPr algn="ctr"/>
            <a:r>
              <a:rPr lang="en-GB" sz="5400" b="1" dirty="0"/>
              <a:t>Responsorial Psalm</a:t>
            </a:r>
          </a:p>
          <a:p>
            <a:pPr algn="ctr"/>
            <a:endParaRPr lang="en-GB" sz="5400" b="1" dirty="0"/>
          </a:p>
          <a:p>
            <a:endParaRPr lang="en-GB" sz="2400" dirty="0"/>
          </a:p>
          <a:p>
            <a:endParaRPr lang="en-GB" sz="2400" dirty="0"/>
          </a:p>
        </p:txBody>
      </p:sp>
      <p:sp>
        <p:nvSpPr>
          <p:cNvPr id="3" name="Rectangle 2"/>
          <p:cNvSpPr/>
          <p:nvPr/>
        </p:nvSpPr>
        <p:spPr>
          <a:xfrm>
            <a:off x="1043608" y="1340768"/>
            <a:ext cx="7272808" cy="2554545"/>
          </a:xfrm>
          <a:prstGeom prst="rect">
            <a:avLst/>
          </a:prstGeom>
        </p:spPr>
        <p:txBody>
          <a:bodyPr wrap="square">
            <a:spAutoFit/>
          </a:bodyPr>
          <a:lstStyle/>
          <a:p>
            <a:pPr>
              <a:spcBef>
                <a:spcPts val="300"/>
              </a:spcBef>
              <a:spcAft>
                <a:spcPts val="300"/>
              </a:spcAft>
            </a:pPr>
            <a:r>
              <a:rPr lang="en-US" sz="3200" dirty="0">
                <a:solidFill>
                  <a:srgbClr val="000000"/>
                </a:solidFill>
                <a:latin typeface="Calibri Light" panose="020F0302020204030204" pitchFamily="34" charset="0"/>
                <a:ea typeface="Times New Roman" panose="02020603050405020304" pitchFamily="18" charset="0"/>
              </a:rPr>
              <a:t>A Psalm from the Bible gets read now. To make it more fun, everyone gets to join in. Try to quickly remember the first line the reader says. This is the line that you and everyone else gets to repeat. </a:t>
            </a:r>
            <a:endParaRPr lang="en-GB" sz="3200" dirty="0">
              <a:effectLst/>
              <a:latin typeface="Times New Roman" panose="02020603050405020304" pitchFamily="18" charset="0"/>
              <a:ea typeface="Times New Roman" panose="02020603050405020304" pitchFamily="18" charset="0"/>
            </a:endParaRPr>
          </a:p>
        </p:txBody>
      </p:sp>
      <p:sp>
        <p:nvSpPr>
          <p:cNvPr id="4" name="Rectangle 3"/>
          <p:cNvSpPr/>
          <p:nvPr/>
        </p:nvSpPr>
        <p:spPr>
          <a:xfrm>
            <a:off x="1331640" y="4149080"/>
            <a:ext cx="6255239" cy="1200329"/>
          </a:xfrm>
          <a:prstGeom prst="rect">
            <a:avLst/>
          </a:prstGeom>
        </p:spPr>
        <p:txBody>
          <a:bodyPr wrap="none">
            <a:spAutoFit/>
          </a:bodyPr>
          <a:lstStyle/>
          <a:p>
            <a:r>
              <a:rPr lang="en-GB" sz="5400" b="1" dirty="0">
                <a:solidFill>
                  <a:prstClr val="black"/>
                </a:solidFill>
              </a:rPr>
              <a:t>Response: </a:t>
            </a:r>
            <a:r>
              <a:rPr lang="en-GB" sz="2000" b="1" dirty="0">
                <a:solidFill>
                  <a:prstClr val="black"/>
                </a:solidFill>
              </a:rPr>
              <a:t>enter response here</a:t>
            </a:r>
          </a:p>
          <a:p>
            <a:endParaRPr lang="en-GB" dirty="0"/>
          </a:p>
        </p:txBody>
      </p:sp>
    </p:spTree>
    <p:extLst>
      <p:ext uri="{BB962C8B-B14F-4D97-AF65-F5344CB8AC3E}">
        <p14:creationId xmlns:p14="http://schemas.microsoft.com/office/powerpoint/2010/main" val="1675214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556792"/>
            <a:ext cx="8424936" cy="3108543"/>
          </a:xfrm>
          <a:prstGeom prst="rect">
            <a:avLst/>
          </a:prstGeom>
        </p:spPr>
        <p:txBody>
          <a:bodyPr wrap="square">
            <a:spAutoFit/>
          </a:bodyPr>
          <a:lstStyle/>
          <a:p>
            <a:r>
              <a:rPr lang="en-US" sz="2800" dirty="0"/>
              <a:t>SECOND READING –Read by…….</a:t>
            </a:r>
          </a:p>
          <a:p>
            <a:endParaRPr lang="en-US" sz="2800" dirty="0"/>
          </a:p>
          <a:p>
            <a:r>
              <a:rPr lang="en-US" sz="2800" dirty="0"/>
              <a:t>At the end of the reading the reader will say:</a:t>
            </a:r>
          </a:p>
          <a:p>
            <a:endParaRPr lang="en-US" sz="2800" dirty="0"/>
          </a:p>
          <a:p>
            <a:pPr algn="ctr"/>
            <a:r>
              <a:rPr lang="en-US" sz="2800" b="1" dirty="0"/>
              <a:t>This is the Word of Lord. </a:t>
            </a:r>
            <a:endParaRPr lang="en-GB" sz="2800" b="1" dirty="0"/>
          </a:p>
          <a:p>
            <a:pPr algn="ctr"/>
            <a:r>
              <a:rPr lang="en-US" sz="2800" dirty="0"/>
              <a:t>And you’ll respond:</a:t>
            </a:r>
            <a:endParaRPr lang="en-GB" sz="2800" dirty="0"/>
          </a:p>
          <a:p>
            <a:pPr algn="ctr"/>
            <a:r>
              <a:rPr lang="en-US" sz="2800" b="1" dirty="0">
                <a:solidFill>
                  <a:srgbClr val="FF0000"/>
                </a:solidFill>
              </a:rPr>
              <a:t>Thanks be to God. </a:t>
            </a:r>
            <a:endParaRPr lang="en-GB" sz="2800" dirty="0">
              <a:solidFill>
                <a:srgbClr val="FF0000"/>
              </a:solidFill>
            </a:endParaRPr>
          </a:p>
        </p:txBody>
      </p:sp>
    </p:spTree>
    <p:extLst>
      <p:ext uri="{BB962C8B-B14F-4D97-AF65-F5344CB8AC3E}">
        <p14:creationId xmlns:p14="http://schemas.microsoft.com/office/powerpoint/2010/main" val="1918140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955E8E2D-E1A1-C81E-DFCB-D2A6E0FB2A6B}"/>
              </a:ext>
            </a:extLst>
          </p:cNvPr>
          <p:cNvSpPr txBox="1">
            <a:spLocks noChangeArrowheads="1"/>
          </p:cNvSpPr>
          <p:nvPr/>
        </p:nvSpPr>
        <p:spPr>
          <a:xfrm>
            <a:off x="251520" y="13752"/>
            <a:ext cx="8712968" cy="1968897"/>
          </a:xfrm>
          <a:prstGeom prst="rect">
            <a:avLst/>
          </a:prstGeom>
        </p:spPr>
        <p:txBody>
          <a:bodyPr anchorCtr="1">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indent="457200">
              <a:lnSpc>
                <a:spcPct val="120000"/>
              </a:lnSpc>
              <a:tabLst>
                <a:tab pos="0" algn="l"/>
                <a:tab pos="447675" algn="l"/>
                <a:tab pos="895350" algn="l"/>
                <a:tab pos="1344613" algn="l"/>
                <a:tab pos="1793875" algn="l"/>
                <a:tab pos="2243138" algn="l"/>
                <a:tab pos="2692400" algn="l"/>
                <a:tab pos="3141663" algn="l"/>
                <a:tab pos="3590925" algn="l"/>
                <a:tab pos="4040188" algn="l"/>
                <a:tab pos="4489450" algn="l"/>
                <a:tab pos="4938713" algn="l"/>
                <a:tab pos="5387975" algn="l"/>
                <a:tab pos="5838825" algn="l"/>
                <a:tab pos="6288088" algn="l"/>
                <a:tab pos="6737350" algn="l"/>
                <a:tab pos="7186613" algn="l"/>
                <a:tab pos="7635875" algn="l"/>
                <a:tab pos="8085138" algn="l"/>
                <a:tab pos="8534400" algn="l"/>
                <a:tab pos="8983663" algn="l"/>
              </a:tabLst>
            </a:pPr>
            <a:r>
              <a:rPr lang="en-GB" altLang="en-US" sz="32000" b="1" dirty="0">
                <a:ln w="19050">
                  <a:solidFill>
                    <a:sysClr val="windowText" lastClr="000000"/>
                  </a:solidFill>
                </a:ln>
                <a:solidFill>
                  <a:schemeClr val="accent6">
                    <a:lumMod val="75000"/>
                  </a:schemeClr>
                </a:solidFill>
                <a:effectLst>
                  <a:outerShdw blurRad="38100" dist="38100" dir="2700000" algn="tl">
                    <a:srgbClr val="000000">
                      <a:alpha val="43137"/>
                    </a:srgbClr>
                  </a:outerShdw>
                </a:effectLst>
                <a:ea typeface="Microsoft YaHei" pitchFamily="34" charset="-122"/>
                <a:cs typeface="Arial" panose="020B0604020202020204" pitchFamily="34" charset="0"/>
              </a:rPr>
              <a:t>Thank you for not  talking, as we stand  to greet and listen to the Gospel </a:t>
            </a: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endPar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endParaRPr>
          </a:p>
          <a:p>
            <a:pPr>
              <a:lnSpc>
                <a:spcPts val="7000"/>
              </a:lnSpc>
              <a:tabLst>
                <a:tab pos="0" algn="l"/>
                <a:tab pos="447675" algn="l"/>
                <a:tab pos="895350" algn="l"/>
                <a:tab pos="1344613" algn="l"/>
                <a:tab pos="1793875" algn="l"/>
                <a:tab pos="2243138" algn="l"/>
                <a:tab pos="2692400" algn="l"/>
                <a:tab pos="3141663" algn="l"/>
                <a:tab pos="3590925" algn="l"/>
                <a:tab pos="4040188" algn="l"/>
                <a:tab pos="4489450" algn="l"/>
                <a:tab pos="4938713" algn="l"/>
                <a:tab pos="5387975" algn="l"/>
                <a:tab pos="5838825" algn="l"/>
                <a:tab pos="6288088" algn="l"/>
                <a:tab pos="6737350" algn="l"/>
                <a:tab pos="7186613" algn="l"/>
                <a:tab pos="7635875" algn="l"/>
                <a:tab pos="8085138" algn="l"/>
                <a:tab pos="8534400" algn="l"/>
                <a:tab pos="8983663" algn="l"/>
              </a:tabLst>
            </a:pP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240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endParaRPr lang="en-GB" altLang="en-US" sz="3600" i="1" dirty="0">
              <a:ln>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endParaRPr>
          </a:p>
        </p:txBody>
      </p:sp>
      <p:pic>
        <p:nvPicPr>
          <p:cNvPr id="5" name="Picture 4">
            <a:extLst>
              <a:ext uri="{FF2B5EF4-FFF2-40B4-BE49-F238E27FC236}">
                <a16:creationId xmlns:a16="http://schemas.microsoft.com/office/drawing/2014/main" id="{0E465B32-0B1C-EAB9-1454-B96F97078DC2}"/>
              </a:ext>
            </a:extLst>
          </p:cNvPr>
          <p:cNvPicPr>
            <a:picLocks noChangeAspect="1"/>
          </p:cNvPicPr>
          <p:nvPr/>
        </p:nvPicPr>
        <p:blipFill rotWithShape="1">
          <a:blip r:embed="rId2"/>
          <a:srcRect b="18943"/>
          <a:stretch/>
        </p:blipFill>
        <p:spPr>
          <a:xfrm>
            <a:off x="7164288" y="5301208"/>
            <a:ext cx="2128494" cy="1224136"/>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620688"/>
            <a:ext cx="7848872" cy="5709255"/>
          </a:xfrm>
          <a:prstGeom prst="rect">
            <a:avLst/>
          </a:prstGeom>
        </p:spPr>
        <p:txBody>
          <a:bodyPr wrap="square">
            <a:spAutoFit/>
          </a:bodyPr>
          <a:lstStyle/>
          <a:p>
            <a:pPr marL="182245" algn="ctr">
              <a:spcBef>
                <a:spcPts val="300"/>
              </a:spcBef>
              <a:spcAft>
                <a:spcPts val="300"/>
              </a:spcAft>
            </a:pPr>
            <a:r>
              <a:rPr lang="en-US" sz="4000" b="1" dirty="0">
                <a:solidFill>
                  <a:srgbClr val="000000"/>
                </a:solidFill>
                <a:latin typeface="Calibri Light" panose="020F0302020204030204" pitchFamily="34" charset="0"/>
                <a:ea typeface="Times New Roman" panose="02020603050405020304" pitchFamily="18" charset="0"/>
              </a:rPr>
              <a:t>GOSPEL ACCLEMATION – </a:t>
            </a:r>
          </a:p>
          <a:p>
            <a:pPr marL="182245" algn="ctr">
              <a:spcBef>
                <a:spcPts val="300"/>
              </a:spcBef>
              <a:spcAft>
                <a:spcPts val="300"/>
              </a:spcAft>
            </a:pPr>
            <a:r>
              <a:rPr lang="en-US" sz="4000" b="1" dirty="0">
                <a:solidFill>
                  <a:srgbClr val="000000"/>
                </a:solidFill>
                <a:latin typeface="Calibri Light" panose="020F0302020204030204" pitchFamily="34" charset="0"/>
                <a:ea typeface="Times New Roman" panose="02020603050405020304" pitchFamily="18" charset="0"/>
              </a:rPr>
              <a:t>This will either be a reading by a child or everyone singing together with actions:</a:t>
            </a:r>
          </a:p>
          <a:p>
            <a:pPr marL="182245" algn="ctr">
              <a:spcBef>
                <a:spcPts val="300"/>
              </a:spcBef>
              <a:spcAft>
                <a:spcPts val="300"/>
              </a:spcAft>
            </a:pPr>
            <a:r>
              <a:rPr lang="en-GB" sz="2800" b="1" dirty="0" err="1">
                <a:solidFill>
                  <a:srgbClr val="FF0000"/>
                </a:solidFill>
              </a:rPr>
              <a:t>Alle</a:t>
            </a:r>
            <a:r>
              <a:rPr lang="en-GB" sz="2800" b="1" dirty="0">
                <a:solidFill>
                  <a:srgbClr val="FF0000"/>
                </a:solidFill>
              </a:rPr>
              <a:t>, </a:t>
            </a:r>
            <a:r>
              <a:rPr lang="en-GB" sz="2800" b="1" dirty="0" err="1">
                <a:solidFill>
                  <a:srgbClr val="FF0000"/>
                </a:solidFill>
              </a:rPr>
              <a:t>alle</a:t>
            </a:r>
            <a:r>
              <a:rPr lang="en-GB" sz="2800" b="1" dirty="0">
                <a:solidFill>
                  <a:srgbClr val="FF0000"/>
                </a:solidFill>
              </a:rPr>
              <a:t>, </a:t>
            </a:r>
            <a:r>
              <a:rPr lang="en-GB" sz="2800" b="1" dirty="0" err="1">
                <a:solidFill>
                  <a:srgbClr val="FF0000"/>
                </a:solidFill>
              </a:rPr>
              <a:t>alle</a:t>
            </a:r>
            <a:r>
              <a:rPr lang="en-GB" sz="2800" b="1" dirty="0">
                <a:solidFill>
                  <a:srgbClr val="FF0000"/>
                </a:solidFill>
              </a:rPr>
              <a:t>    </a:t>
            </a:r>
            <a:r>
              <a:rPr lang="en-GB" sz="2800" b="1" dirty="0" err="1">
                <a:solidFill>
                  <a:srgbClr val="FF0000"/>
                </a:solidFill>
              </a:rPr>
              <a:t>luia</a:t>
            </a:r>
            <a:endParaRPr lang="en-GB" sz="2800" b="1" dirty="0">
              <a:solidFill>
                <a:srgbClr val="FF0000"/>
              </a:solidFill>
            </a:endParaRPr>
          </a:p>
          <a:p>
            <a:pPr marL="182245" algn="ctr">
              <a:spcBef>
                <a:spcPts val="300"/>
              </a:spcBef>
              <a:spcAft>
                <a:spcPts val="300"/>
              </a:spcAft>
            </a:pPr>
            <a:r>
              <a:rPr lang="en-US" sz="2800" b="1" dirty="0" err="1">
                <a:solidFill>
                  <a:srgbClr val="FF0000"/>
                </a:solidFill>
              </a:rPr>
              <a:t>Alle</a:t>
            </a:r>
            <a:r>
              <a:rPr lang="en-US" sz="2800" b="1" dirty="0">
                <a:solidFill>
                  <a:srgbClr val="FF0000"/>
                </a:solidFill>
              </a:rPr>
              <a:t>, </a:t>
            </a:r>
            <a:r>
              <a:rPr lang="en-US" sz="2800" b="1" dirty="0" err="1">
                <a:solidFill>
                  <a:srgbClr val="FF0000"/>
                </a:solidFill>
              </a:rPr>
              <a:t>alle</a:t>
            </a:r>
            <a:r>
              <a:rPr lang="en-US" sz="2800" b="1" dirty="0">
                <a:solidFill>
                  <a:srgbClr val="FF0000"/>
                </a:solidFill>
              </a:rPr>
              <a:t>, </a:t>
            </a:r>
            <a:r>
              <a:rPr lang="en-US" sz="2800" b="1" dirty="0" err="1">
                <a:solidFill>
                  <a:srgbClr val="FF0000"/>
                </a:solidFill>
              </a:rPr>
              <a:t>alle</a:t>
            </a:r>
            <a:r>
              <a:rPr lang="en-US" sz="2800" b="1" dirty="0">
                <a:solidFill>
                  <a:srgbClr val="FF0000"/>
                </a:solidFill>
              </a:rPr>
              <a:t>   </a:t>
            </a:r>
            <a:r>
              <a:rPr lang="en-US" sz="2800" b="1" dirty="0" err="1">
                <a:solidFill>
                  <a:srgbClr val="FF0000"/>
                </a:solidFill>
              </a:rPr>
              <a:t>luia</a:t>
            </a:r>
            <a:endParaRPr lang="en-US" sz="2800" b="1" dirty="0">
              <a:solidFill>
                <a:srgbClr val="FF0000"/>
              </a:solidFill>
            </a:endParaRPr>
          </a:p>
          <a:p>
            <a:pPr marL="182245" algn="ctr">
              <a:spcBef>
                <a:spcPts val="300"/>
              </a:spcBef>
              <a:spcAft>
                <a:spcPts val="300"/>
              </a:spcAft>
            </a:pPr>
            <a:r>
              <a:rPr lang="en-US" sz="2800" b="1" dirty="0" err="1">
                <a:solidFill>
                  <a:srgbClr val="FF0000"/>
                </a:solidFill>
              </a:rPr>
              <a:t>Alle</a:t>
            </a:r>
            <a:r>
              <a:rPr lang="en-US" sz="2800" b="1" dirty="0">
                <a:solidFill>
                  <a:srgbClr val="FF0000"/>
                </a:solidFill>
              </a:rPr>
              <a:t>, </a:t>
            </a:r>
            <a:r>
              <a:rPr lang="en-US" sz="2800" b="1" dirty="0" err="1">
                <a:solidFill>
                  <a:srgbClr val="FF0000"/>
                </a:solidFill>
              </a:rPr>
              <a:t>alle</a:t>
            </a:r>
            <a:r>
              <a:rPr lang="en-US" sz="2800" b="1" dirty="0">
                <a:solidFill>
                  <a:srgbClr val="FF0000"/>
                </a:solidFill>
              </a:rPr>
              <a:t>, </a:t>
            </a:r>
            <a:r>
              <a:rPr lang="en-US" sz="2800" b="1" dirty="0" err="1">
                <a:solidFill>
                  <a:srgbClr val="FF0000"/>
                </a:solidFill>
              </a:rPr>
              <a:t>alle</a:t>
            </a:r>
            <a:r>
              <a:rPr lang="en-US" sz="2800" b="1" dirty="0">
                <a:solidFill>
                  <a:srgbClr val="FF0000"/>
                </a:solidFill>
              </a:rPr>
              <a:t>   </a:t>
            </a:r>
            <a:r>
              <a:rPr lang="en-US" sz="2800" b="1" dirty="0" err="1">
                <a:solidFill>
                  <a:srgbClr val="FF0000"/>
                </a:solidFill>
              </a:rPr>
              <a:t>luia</a:t>
            </a:r>
            <a:endParaRPr lang="en-US" sz="2800" b="1" dirty="0">
              <a:solidFill>
                <a:srgbClr val="FF0000"/>
              </a:solidFill>
            </a:endParaRPr>
          </a:p>
          <a:p>
            <a:pPr marL="182245" algn="ctr">
              <a:spcBef>
                <a:spcPts val="300"/>
              </a:spcBef>
              <a:spcAft>
                <a:spcPts val="300"/>
              </a:spcAft>
            </a:pPr>
            <a:r>
              <a:rPr lang="en-US" sz="2800" b="1" dirty="0">
                <a:solidFill>
                  <a:srgbClr val="FF0000"/>
                </a:solidFill>
              </a:rPr>
              <a:t>Alleluia, Alleluia</a:t>
            </a:r>
            <a:endParaRPr lang="en-GB" sz="2800" b="1" dirty="0">
              <a:solidFill>
                <a:srgbClr val="FF0000"/>
              </a:solidFill>
            </a:endParaRPr>
          </a:p>
          <a:p>
            <a:pPr marL="182245" algn="ctr">
              <a:spcBef>
                <a:spcPts val="300"/>
              </a:spcBef>
              <a:spcAft>
                <a:spcPts val="300"/>
              </a:spcAft>
            </a:pPr>
            <a:endParaRPr lang="en-GB" dirty="0"/>
          </a:p>
          <a:p>
            <a:pPr marL="182245" algn="ctr">
              <a:spcBef>
                <a:spcPts val="300"/>
              </a:spcBef>
              <a:spcAft>
                <a:spcPts val="300"/>
              </a:spcAft>
            </a:pPr>
            <a:endParaRPr lang="en-GB" sz="4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686882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3000" y="116632"/>
            <a:ext cx="9001000" cy="6555641"/>
          </a:xfrm>
          <a:prstGeom prst="rect">
            <a:avLst/>
          </a:prstGeom>
        </p:spPr>
        <p:txBody>
          <a:bodyPr wrap="square">
            <a:spAutoFit/>
          </a:bodyPr>
          <a:lstStyle/>
          <a:p>
            <a:pPr algn="ctr">
              <a:spcBef>
                <a:spcPts val="300"/>
              </a:spcBef>
              <a:spcAft>
                <a:spcPts val="300"/>
              </a:spcAft>
            </a:pPr>
            <a:r>
              <a:rPr lang="en-US" sz="4000" b="1" dirty="0">
                <a:solidFill>
                  <a:srgbClr val="000000"/>
                </a:solidFill>
                <a:latin typeface="Calibri Light" panose="020F0302020204030204" pitchFamily="34" charset="0"/>
                <a:ea typeface="Times New Roman" panose="02020603050405020304" pitchFamily="18" charset="0"/>
              </a:rPr>
              <a:t>GOSPEL</a:t>
            </a:r>
            <a:endParaRPr lang="en-GB" sz="4000" b="1" dirty="0">
              <a:latin typeface="Times New Roman" panose="02020603050405020304" pitchFamily="18" charset="0"/>
              <a:ea typeface="Times New Roman" panose="02020603050405020304" pitchFamily="18" charset="0"/>
            </a:endParaRPr>
          </a:p>
          <a:p>
            <a:pPr>
              <a:spcBef>
                <a:spcPts val="300"/>
              </a:spcBef>
              <a:spcAft>
                <a:spcPts val="300"/>
              </a:spcAft>
            </a:pPr>
            <a:r>
              <a:rPr lang="en-US" sz="2000" dirty="0">
                <a:solidFill>
                  <a:schemeClr val="bg1"/>
                </a:solidFill>
                <a:latin typeface="Calibri Light" panose="020F0302020204030204" pitchFamily="34" charset="0"/>
                <a:ea typeface="Times New Roman" panose="02020603050405020304" pitchFamily="18" charset="0"/>
              </a:rPr>
              <a:t>The priest </a:t>
            </a:r>
            <a:r>
              <a:rPr lang="en-US" sz="2000" dirty="0">
                <a:solidFill>
                  <a:srgbClr val="000000"/>
                </a:solidFill>
                <a:latin typeface="Calibri Light" panose="020F0302020204030204" pitchFamily="34" charset="0"/>
                <a:ea typeface="Times New Roman" panose="02020603050405020304" pitchFamily="18" charset="0"/>
              </a:rPr>
              <a:t>walks over to the Bible (notice that he also bows to the altar as he passes it).Once he’s done quietly speaking, he says: </a:t>
            </a:r>
            <a:endParaRPr lang="en-GB" sz="2000" dirty="0">
              <a:latin typeface="Times New Roman" panose="02020603050405020304" pitchFamily="18" charset="0"/>
              <a:ea typeface="Times New Roman" panose="02020603050405020304" pitchFamily="18" charset="0"/>
            </a:endParaRPr>
          </a:p>
          <a:p>
            <a:pPr marL="182245">
              <a:spcBef>
                <a:spcPts val="300"/>
              </a:spcBef>
              <a:spcAft>
                <a:spcPts val="300"/>
              </a:spcAft>
            </a:pPr>
            <a:endParaRPr lang="en-US" sz="2000" dirty="0">
              <a:solidFill>
                <a:srgbClr val="000000"/>
              </a:solidFill>
              <a:latin typeface="Calibri Light" panose="020F0302020204030204" pitchFamily="34" charset="0"/>
              <a:ea typeface="Times New Roman" panose="02020603050405020304" pitchFamily="18" charset="0"/>
            </a:endParaRPr>
          </a:p>
          <a:p>
            <a:pPr marL="182245">
              <a:spcBef>
                <a:spcPts val="300"/>
              </a:spcBef>
              <a:spcAft>
                <a:spcPts val="300"/>
              </a:spcAft>
            </a:pPr>
            <a:r>
              <a:rPr lang="en-US" sz="4000" b="1" dirty="0">
                <a:solidFill>
                  <a:srgbClr val="000000"/>
                </a:solidFill>
                <a:latin typeface="Calibri Light" panose="020F0302020204030204" pitchFamily="34" charset="0"/>
                <a:ea typeface="Times New Roman" panose="02020603050405020304" pitchFamily="18" charset="0"/>
              </a:rPr>
              <a:t>The Lord be with you</a:t>
            </a:r>
            <a:r>
              <a:rPr lang="en-US" sz="4000" dirty="0">
                <a:solidFill>
                  <a:srgbClr val="000000"/>
                </a:solidFill>
                <a:latin typeface="Calibri Light" panose="020F0302020204030204" pitchFamily="34" charset="0"/>
                <a:ea typeface="Times New Roman" panose="02020603050405020304" pitchFamily="18" charset="0"/>
              </a:rPr>
              <a:t>. </a:t>
            </a:r>
            <a:endParaRPr lang="en-GB" sz="40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4000" dirty="0">
                <a:solidFill>
                  <a:srgbClr val="000000"/>
                </a:solidFill>
                <a:latin typeface="Calibri Light" panose="020F0302020204030204" pitchFamily="34" charset="0"/>
                <a:ea typeface="Times New Roman" panose="02020603050405020304" pitchFamily="18" charset="0"/>
              </a:rPr>
              <a:t>You respond: </a:t>
            </a:r>
            <a:r>
              <a:rPr lang="en-US" sz="4000" dirty="0">
                <a:solidFill>
                  <a:srgbClr val="FF0000"/>
                </a:solidFill>
                <a:latin typeface="Calibri Light" panose="020F0302020204030204" pitchFamily="34" charset="0"/>
                <a:ea typeface="Times New Roman" panose="02020603050405020304" pitchFamily="18" charset="0"/>
              </a:rPr>
              <a:t>and with your spirit</a:t>
            </a:r>
            <a:endParaRPr lang="en-GB" sz="4000" dirty="0">
              <a:solidFill>
                <a:srgbClr val="FF0000"/>
              </a:solidFill>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4000" b="1" dirty="0">
                <a:solidFill>
                  <a:srgbClr val="000000"/>
                </a:solidFill>
                <a:latin typeface="Calibri Light" panose="020F0302020204030204" pitchFamily="34" charset="0"/>
                <a:ea typeface="Times New Roman" panose="02020603050405020304" pitchFamily="18" charset="0"/>
              </a:rPr>
              <a:t>A reading from the holy gospel according…...  </a:t>
            </a:r>
            <a:endParaRPr lang="en-GB" sz="4000" b="1" dirty="0">
              <a:latin typeface="Times New Roman" panose="02020603050405020304" pitchFamily="18" charset="0"/>
              <a:ea typeface="Times New Roman" panose="02020603050405020304" pitchFamily="18" charset="0"/>
            </a:endParaRPr>
          </a:p>
          <a:p>
            <a:pPr>
              <a:spcBef>
                <a:spcPts val="300"/>
              </a:spcBef>
              <a:spcAft>
                <a:spcPts val="300"/>
              </a:spcAft>
            </a:pPr>
            <a:r>
              <a:rPr lang="en-US" sz="2000" dirty="0">
                <a:solidFill>
                  <a:srgbClr val="000000"/>
                </a:solidFill>
                <a:latin typeface="Calibri Light" panose="020F0302020204030204" pitchFamily="34" charset="0"/>
                <a:ea typeface="Times New Roman" panose="02020603050405020304" pitchFamily="18" charset="0"/>
              </a:rPr>
              <a:t>Everyone then traces a small Cross with their right thumb on their forehead, on their lips, and on their heart. As they do this they’re quietly praying, “May the Gospel be on my mind, on my lips, and in my heart.” </a:t>
            </a:r>
          </a:p>
          <a:p>
            <a:pPr>
              <a:spcBef>
                <a:spcPts val="300"/>
              </a:spcBef>
              <a:spcAft>
                <a:spcPts val="300"/>
              </a:spcAft>
            </a:pPr>
            <a:r>
              <a:rPr lang="en-US" sz="2000" dirty="0">
                <a:solidFill>
                  <a:srgbClr val="000000"/>
                </a:solidFill>
                <a:latin typeface="Calibri Light" panose="020F0302020204030204" pitchFamily="34" charset="0"/>
                <a:ea typeface="Times New Roman" panose="02020603050405020304" pitchFamily="18" charset="0"/>
              </a:rPr>
              <a:t>At the same time, we say: </a:t>
            </a:r>
            <a:endParaRPr lang="en-GB" sz="20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4000" b="1" dirty="0">
                <a:solidFill>
                  <a:srgbClr val="FF0000"/>
                </a:solidFill>
                <a:latin typeface="Calibri Light" panose="020F0302020204030204" pitchFamily="34" charset="0"/>
                <a:ea typeface="Times New Roman" panose="02020603050405020304" pitchFamily="18" charset="0"/>
              </a:rPr>
              <a:t>Glory to you, Lord. </a:t>
            </a:r>
            <a:r>
              <a:rPr lang="en-US" sz="2000" dirty="0">
                <a:solidFill>
                  <a:srgbClr val="000000"/>
                </a:solidFill>
                <a:latin typeface="Calibri Light" panose="020F0302020204030204" pitchFamily="34" charset="0"/>
                <a:ea typeface="Times New Roman" panose="02020603050405020304" pitchFamily="18" charset="0"/>
              </a:rPr>
              <a:t>The priest then reads the Gospel</a:t>
            </a:r>
            <a:endParaRPr lang="en-GB" sz="2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189348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31640" y="836712"/>
            <a:ext cx="6912768" cy="4939814"/>
          </a:xfrm>
          <a:prstGeom prst="rect">
            <a:avLst/>
          </a:prstGeom>
        </p:spPr>
        <p:txBody>
          <a:bodyPr wrap="square">
            <a:spAutoFit/>
          </a:bodyPr>
          <a:lstStyle/>
          <a:p>
            <a:pPr>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When the priest has finished reading the gospel. He will say:</a:t>
            </a:r>
          </a:p>
          <a:p>
            <a:pPr>
              <a:spcBef>
                <a:spcPts val="300"/>
              </a:spcBef>
              <a:spcAft>
                <a:spcPts val="300"/>
              </a:spcAft>
            </a:pPr>
            <a:r>
              <a:rPr lang="en-US" sz="4000" b="1" dirty="0">
                <a:solidFill>
                  <a:srgbClr val="000000"/>
                </a:solidFill>
                <a:latin typeface="Calibri Light" panose="020F0302020204030204" pitchFamily="34" charset="0"/>
                <a:ea typeface="Times New Roman" panose="02020603050405020304" pitchFamily="18" charset="0"/>
              </a:rPr>
              <a:t>The gospel of the Lord. </a:t>
            </a:r>
            <a:endParaRPr lang="en-GB" sz="4000" b="1"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4000" dirty="0">
                <a:solidFill>
                  <a:srgbClr val="000000"/>
                </a:solidFill>
                <a:latin typeface="Calibri Light" panose="020F0302020204030204" pitchFamily="34" charset="0"/>
                <a:ea typeface="Times New Roman" panose="02020603050405020304" pitchFamily="18" charset="0"/>
              </a:rPr>
              <a:t>You respond:</a:t>
            </a:r>
            <a:endParaRPr lang="en-GB" sz="40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4000" b="1" dirty="0">
                <a:solidFill>
                  <a:srgbClr val="FF0000"/>
                </a:solidFill>
                <a:latin typeface="Calibri Light" panose="020F0302020204030204" pitchFamily="34" charset="0"/>
                <a:ea typeface="Times New Roman" panose="02020603050405020304" pitchFamily="18" charset="0"/>
              </a:rPr>
              <a:t>Praise to you, Lord Jesus Christ.</a:t>
            </a:r>
          </a:p>
          <a:p>
            <a:pPr marL="182245">
              <a:spcBef>
                <a:spcPts val="300"/>
              </a:spcBef>
              <a:spcAft>
                <a:spcPts val="300"/>
              </a:spcAft>
            </a:pPr>
            <a:r>
              <a:rPr lang="en-US" sz="4000" b="1" dirty="0">
                <a:solidFill>
                  <a:srgbClr val="FF0000"/>
                </a:solidFill>
                <a:latin typeface="Calibri Light" panose="020F0302020204030204" pitchFamily="34" charset="0"/>
                <a:ea typeface="Times New Roman" panose="02020603050405020304" pitchFamily="18" charset="0"/>
              </a:rPr>
              <a:t> </a:t>
            </a:r>
            <a:endParaRPr lang="en-GB" sz="4000" dirty="0">
              <a:solidFill>
                <a:srgbClr val="FF0000"/>
              </a:solidFill>
              <a:latin typeface="Times New Roman" panose="02020603050405020304" pitchFamily="18" charset="0"/>
              <a:ea typeface="Times New Roman" panose="02020603050405020304" pitchFamily="18" charset="0"/>
            </a:endParaRPr>
          </a:p>
          <a:p>
            <a:pPr>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The priest then kisses the Bible, and quietly says: </a:t>
            </a:r>
            <a:endParaRPr lang="en-GB" sz="2400" dirty="0">
              <a:latin typeface="Times New Roman" panose="02020603050405020304" pitchFamily="18" charset="0"/>
              <a:ea typeface="Times New Roman" panose="02020603050405020304" pitchFamily="18" charset="0"/>
            </a:endParaRPr>
          </a:p>
          <a:p>
            <a:pPr>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May the words of the gospel wipe away our sins. </a:t>
            </a:r>
            <a:endParaRPr lang="en-GB" sz="2400" dirty="0">
              <a:latin typeface="Times New Roman" panose="02020603050405020304" pitchFamily="18" charset="0"/>
              <a:ea typeface="Times New Roman" panose="02020603050405020304" pitchFamily="18" charset="0"/>
            </a:endParaRPr>
          </a:p>
          <a:p>
            <a:pPr>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And now everyone can sit again. </a:t>
            </a:r>
            <a:endParaRPr lang="en-GB"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605350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
            <a:extLst>
              <a:ext uri="{FF2B5EF4-FFF2-40B4-BE49-F238E27FC236}">
                <a16:creationId xmlns:a16="http://schemas.microsoft.com/office/drawing/2014/main" id="{C4C44C86-9693-1831-306D-197B44E58B8E}"/>
              </a:ext>
            </a:extLst>
          </p:cNvPr>
          <p:cNvSpPr txBox="1">
            <a:spLocks noChangeArrowheads="1"/>
          </p:cNvSpPr>
          <p:nvPr/>
        </p:nvSpPr>
        <p:spPr>
          <a:xfrm>
            <a:off x="219409" y="3284984"/>
            <a:ext cx="8712968" cy="1968897"/>
          </a:xfrm>
          <a:prstGeom prst="rect">
            <a:avLst/>
          </a:prstGeom>
        </p:spPr>
        <p:txBody>
          <a:bodyPr anchorCtr="1">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indent="457200">
              <a:lnSpc>
                <a:spcPct val="120000"/>
              </a:lnSpc>
              <a:tabLst>
                <a:tab pos="0" algn="l"/>
                <a:tab pos="447675" algn="l"/>
                <a:tab pos="895350" algn="l"/>
                <a:tab pos="1344613" algn="l"/>
                <a:tab pos="1793875" algn="l"/>
                <a:tab pos="2243138" algn="l"/>
                <a:tab pos="2692400" algn="l"/>
                <a:tab pos="3141663" algn="l"/>
                <a:tab pos="3590925" algn="l"/>
                <a:tab pos="4040188" algn="l"/>
                <a:tab pos="4489450" algn="l"/>
                <a:tab pos="4938713" algn="l"/>
                <a:tab pos="5387975" algn="l"/>
                <a:tab pos="5838825" algn="l"/>
                <a:tab pos="6288088" algn="l"/>
                <a:tab pos="6737350" algn="l"/>
                <a:tab pos="7186613" algn="l"/>
                <a:tab pos="7635875" algn="l"/>
                <a:tab pos="8085138" algn="l"/>
                <a:tab pos="8534400" algn="l"/>
                <a:tab pos="8983663" algn="l"/>
              </a:tabLst>
            </a:pPr>
            <a:r>
              <a:rPr lang="en-GB" altLang="en-US" sz="21600" b="1" dirty="0">
                <a:ln w="19050">
                  <a:solidFill>
                    <a:sysClr val="windowText" lastClr="000000"/>
                  </a:solidFill>
                </a:ln>
                <a:solidFill>
                  <a:schemeClr val="accent6">
                    <a:lumMod val="75000"/>
                  </a:schemeClr>
                </a:solidFill>
                <a:effectLst>
                  <a:outerShdw blurRad="38100" dist="38100" dir="2700000" algn="tl">
                    <a:srgbClr val="000000">
                      <a:alpha val="43137"/>
                    </a:srgbClr>
                  </a:outerShdw>
                </a:effectLst>
                <a:ea typeface="Microsoft YaHei" pitchFamily="34" charset="-122"/>
                <a:cs typeface="Arial" panose="020B0604020202020204" pitchFamily="34" charset="0"/>
              </a:rPr>
              <a:t>Thank you for not  talking, as we sit to listen to the homily </a:t>
            </a:r>
            <a:br>
              <a:rPr lang="en-GB" altLang="en-US" sz="216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endParaRPr lang="en-GB" altLang="en-US" sz="216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endParaRPr>
          </a:p>
          <a:p>
            <a:pPr>
              <a:lnSpc>
                <a:spcPts val="7000"/>
              </a:lnSpc>
              <a:tabLst>
                <a:tab pos="0" algn="l"/>
                <a:tab pos="447675" algn="l"/>
                <a:tab pos="895350" algn="l"/>
                <a:tab pos="1344613" algn="l"/>
                <a:tab pos="1793875" algn="l"/>
                <a:tab pos="2243138" algn="l"/>
                <a:tab pos="2692400" algn="l"/>
                <a:tab pos="3141663" algn="l"/>
                <a:tab pos="3590925" algn="l"/>
                <a:tab pos="4040188" algn="l"/>
                <a:tab pos="4489450" algn="l"/>
                <a:tab pos="4938713" algn="l"/>
                <a:tab pos="5387975" algn="l"/>
                <a:tab pos="5838825" algn="l"/>
                <a:tab pos="6288088" algn="l"/>
                <a:tab pos="6737350" algn="l"/>
                <a:tab pos="7186613" algn="l"/>
                <a:tab pos="7635875" algn="l"/>
                <a:tab pos="8085138" algn="l"/>
                <a:tab pos="8534400" algn="l"/>
                <a:tab pos="8983663" algn="l"/>
              </a:tabLst>
            </a:pP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240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br>
              <a:rPr lang="en-GB" altLang="en-US" sz="7300" dirty="0">
                <a:ln w="19050">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rPr>
            </a:br>
            <a:endParaRPr lang="en-GB" altLang="en-US" sz="3600" i="1" dirty="0">
              <a:ln>
                <a:solidFill>
                  <a:sysClr val="windowText" lastClr="000000"/>
                </a:solidFill>
              </a:ln>
              <a:solidFill>
                <a:srgbClr val="E7E6E6">
                  <a:lumMod val="10000"/>
                </a:srgbClr>
              </a:solidFill>
              <a:effectLst>
                <a:outerShdw blurRad="38100" dist="38100" dir="2700000" algn="tl">
                  <a:srgbClr val="000000">
                    <a:alpha val="43137"/>
                  </a:srgbClr>
                </a:outerShdw>
              </a:effectLst>
              <a:latin typeface="Arial" panose="020B0604020202020204" pitchFamily="34" charset="0"/>
              <a:ea typeface="Microsoft YaHei" pitchFamily="34" charset="-122"/>
              <a:cs typeface="Arial" panose="020B0604020202020204" pitchFamily="34" charset="0"/>
            </a:endParaRPr>
          </a:p>
        </p:txBody>
      </p:sp>
      <p:pic>
        <p:nvPicPr>
          <p:cNvPr id="6" name="Picture 5">
            <a:extLst>
              <a:ext uri="{FF2B5EF4-FFF2-40B4-BE49-F238E27FC236}">
                <a16:creationId xmlns:a16="http://schemas.microsoft.com/office/drawing/2014/main" id="{00F62218-6A04-A010-21BC-7FB644E45FFB}"/>
              </a:ext>
            </a:extLst>
          </p:cNvPr>
          <p:cNvPicPr>
            <a:picLocks noChangeAspect="1"/>
          </p:cNvPicPr>
          <p:nvPr/>
        </p:nvPicPr>
        <p:blipFill rotWithShape="1">
          <a:blip r:embed="rId2"/>
          <a:srcRect b="28416"/>
          <a:stretch/>
        </p:blipFill>
        <p:spPr>
          <a:xfrm>
            <a:off x="7236296" y="4941168"/>
            <a:ext cx="1341236" cy="1008112"/>
          </a:xfrm>
          <a:prstGeom prst="rect">
            <a:avLst/>
          </a:prstGeom>
        </p:spPr>
      </p:pic>
      <p:sp>
        <p:nvSpPr>
          <p:cNvPr id="2" name="Rectangle 1"/>
          <p:cNvSpPr/>
          <p:nvPr/>
        </p:nvSpPr>
        <p:spPr>
          <a:xfrm>
            <a:off x="1187624" y="116632"/>
            <a:ext cx="7776864" cy="2846933"/>
          </a:xfrm>
          <a:prstGeom prst="rect">
            <a:avLst/>
          </a:prstGeom>
        </p:spPr>
        <p:txBody>
          <a:bodyPr wrap="square">
            <a:spAutoFit/>
          </a:bodyPr>
          <a:lstStyle/>
          <a:p>
            <a:pPr algn="ctr">
              <a:spcBef>
                <a:spcPts val="300"/>
              </a:spcBef>
              <a:spcAft>
                <a:spcPts val="300"/>
              </a:spcAft>
            </a:pPr>
            <a:r>
              <a:rPr lang="en-US" sz="5400" b="1" dirty="0">
                <a:solidFill>
                  <a:srgbClr val="000000"/>
                </a:solidFill>
                <a:latin typeface="Calibri Light" panose="020F0302020204030204" pitchFamily="34" charset="0"/>
                <a:ea typeface="Times New Roman" panose="02020603050405020304" pitchFamily="18" charset="0"/>
              </a:rPr>
              <a:t>HOMILY</a:t>
            </a:r>
            <a:r>
              <a:rPr lang="en-US" sz="4000" b="1" dirty="0">
                <a:solidFill>
                  <a:srgbClr val="000000"/>
                </a:solidFill>
                <a:latin typeface="Calibri Light" panose="020F0302020204030204" pitchFamily="34" charset="0"/>
                <a:ea typeface="Times New Roman" panose="02020603050405020304" pitchFamily="18" charset="0"/>
              </a:rPr>
              <a:t> </a:t>
            </a:r>
            <a:endParaRPr lang="en-GB" sz="4000" b="1" dirty="0">
              <a:latin typeface="Times New Roman" panose="02020603050405020304" pitchFamily="18" charset="0"/>
              <a:ea typeface="Times New Roman" panose="02020603050405020304" pitchFamily="18" charset="0"/>
            </a:endParaRPr>
          </a:p>
          <a:p>
            <a:pPr>
              <a:spcBef>
                <a:spcPts val="300"/>
              </a:spcBef>
              <a:spcAft>
                <a:spcPts val="300"/>
              </a:spcAft>
            </a:pPr>
            <a:r>
              <a:rPr lang="en-US" sz="4000" dirty="0">
                <a:solidFill>
                  <a:srgbClr val="000000"/>
                </a:solidFill>
                <a:latin typeface="Calibri Light" panose="020F0302020204030204" pitchFamily="34" charset="0"/>
                <a:ea typeface="Times New Roman" panose="02020603050405020304" pitchFamily="18" charset="0"/>
              </a:rPr>
              <a:t>Now the priest spends some time explaining the Bible readings that were just read. </a:t>
            </a:r>
            <a:endParaRPr lang="en-GB" sz="4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4448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420484"/>
            <a:ext cx="8136904" cy="5740033"/>
          </a:xfrm>
          <a:prstGeom prst="rect">
            <a:avLst/>
          </a:prstGeom>
        </p:spPr>
        <p:txBody>
          <a:bodyPr wrap="square">
            <a:spAutoFit/>
          </a:bodyPr>
          <a:lstStyle/>
          <a:p>
            <a:pPr algn="ctr">
              <a:spcBef>
                <a:spcPts val="300"/>
              </a:spcBef>
              <a:spcAft>
                <a:spcPts val="300"/>
              </a:spcAft>
            </a:pPr>
            <a:r>
              <a:rPr lang="en-US" b="1" dirty="0">
                <a:solidFill>
                  <a:srgbClr val="000000"/>
                </a:solidFill>
                <a:latin typeface="Calibri Light" panose="020F0302020204030204" pitchFamily="34" charset="0"/>
                <a:ea typeface="Times New Roman" panose="02020603050405020304" pitchFamily="18" charset="0"/>
              </a:rPr>
              <a:t>PROFESSION OF FAITH </a:t>
            </a:r>
            <a:endParaRPr lang="en-GB" dirty="0">
              <a:latin typeface="Times New Roman" panose="02020603050405020304" pitchFamily="18" charset="0"/>
              <a:ea typeface="Times New Roman" panose="02020603050405020304" pitchFamily="18" charset="0"/>
            </a:endParaRPr>
          </a:p>
          <a:p>
            <a:pPr>
              <a:spcBef>
                <a:spcPts val="300"/>
              </a:spcBef>
              <a:spcAft>
                <a:spcPts val="300"/>
              </a:spcAft>
            </a:pPr>
            <a:r>
              <a:rPr lang="en-US" dirty="0">
                <a:solidFill>
                  <a:srgbClr val="000000"/>
                </a:solidFill>
                <a:latin typeface="Calibri Light" panose="020F0302020204030204" pitchFamily="34" charset="0"/>
                <a:ea typeface="Times New Roman" panose="02020603050405020304" pitchFamily="18" charset="0"/>
              </a:rPr>
              <a:t>                                  Everyone stands now. And prays together:</a:t>
            </a:r>
            <a:endParaRPr lang="en-GB" dirty="0">
              <a:latin typeface="Times New Roman" panose="02020603050405020304" pitchFamily="18" charset="0"/>
              <a:ea typeface="Times New Roman" panose="02020603050405020304" pitchFamily="18" charset="0"/>
            </a:endParaRPr>
          </a:p>
          <a:p>
            <a:pPr>
              <a:spcAft>
                <a:spcPts val="0"/>
              </a:spcAft>
            </a:pPr>
            <a:r>
              <a:rPr lang="en-GB" b="1" dirty="0">
                <a:solidFill>
                  <a:srgbClr val="000000"/>
                </a:solidFill>
                <a:latin typeface="Calibri Light" panose="020F030202020403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sz="2400" b="1" dirty="0">
                <a:solidFill>
                  <a:srgbClr val="000000"/>
                </a:solidFill>
                <a:latin typeface="Calibri Light" panose="020F0302020204030204" pitchFamily="34" charset="0"/>
                <a:ea typeface="Times New Roman" panose="02020603050405020304" pitchFamily="18" charset="0"/>
              </a:rPr>
              <a:t>APOSTLES’ CREED</a:t>
            </a:r>
            <a:endParaRPr lang="en-GB" sz="2400"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sz="2400" b="1" dirty="0">
                <a:solidFill>
                  <a:srgbClr val="000000"/>
                </a:solidFill>
                <a:latin typeface="Calibri Light" panose="020F0302020204030204" pitchFamily="34" charset="0"/>
                <a:ea typeface="Times New Roman" panose="02020603050405020304" pitchFamily="18" charset="0"/>
              </a:rPr>
              <a:t>I believe in God, the Father almighty, creator of heaven and earth. </a:t>
            </a:r>
            <a:endParaRPr lang="en-GB" sz="2400" dirty="0">
              <a:latin typeface="Times New Roman" panose="02020603050405020304" pitchFamily="18" charset="0"/>
              <a:ea typeface="Times New Roman" panose="02020603050405020304" pitchFamily="18" charset="0"/>
            </a:endParaRPr>
          </a:p>
          <a:p>
            <a:pPr algn="just">
              <a:spcAft>
                <a:spcPts val="0"/>
              </a:spcAft>
            </a:pPr>
            <a:r>
              <a:rPr lang="en-US" sz="2400" b="1" dirty="0">
                <a:solidFill>
                  <a:srgbClr val="000000"/>
                </a:solidFill>
                <a:latin typeface="Calibri Light" panose="020F0302020204030204" pitchFamily="34" charset="0"/>
                <a:ea typeface="Times New Roman" panose="02020603050405020304" pitchFamily="18" charset="0"/>
              </a:rPr>
              <a:t>I believe in Jesus Christ, his only Son, our Lord. He was conceived by the power of the Holy Spirit and born of the Virgin Mary. He suffered under Pontius Pilate, was crucified, died, and was buried.</a:t>
            </a:r>
            <a:endParaRPr lang="en-GB" sz="2400"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sz="2400" b="1" dirty="0">
                <a:solidFill>
                  <a:srgbClr val="000000"/>
                </a:solidFill>
                <a:latin typeface="Calibri Light" panose="020F0302020204030204" pitchFamily="34" charset="0"/>
                <a:ea typeface="Times New Roman" panose="02020603050405020304" pitchFamily="18" charset="0"/>
              </a:rPr>
              <a:t>He descended to the dead. On the third day he rose again. He ascended into heaven, and is seated at the right hand of the Father. He will come again to judge the living and the dead. </a:t>
            </a:r>
            <a:endParaRPr lang="en-GB" sz="2400"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sz="2400" b="1" dirty="0">
                <a:solidFill>
                  <a:srgbClr val="000000"/>
                </a:solidFill>
                <a:latin typeface="Calibri Light" panose="020F0302020204030204" pitchFamily="34" charset="0"/>
                <a:ea typeface="Times New Roman" panose="02020603050405020304" pitchFamily="18" charset="0"/>
              </a:rPr>
              <a:t>I believe in the Holy Spirit, the holy Catholic Church, the communion of saints, the forgiveness of sins, the resurrection of the body, and the life everlasting. </a:t>
            </a:r>
            <a:endParaRPr lang="en-GB" sz="2400" dirty="0">
              <a:latin typeface="Times New Roman" panose="02020603050405020304" pitchFamily="18" charset="0"/>
              <a:ea typeface="Times New Roman" panose="02020603050405020304" pitchFamily="18" charset="0"/>
            </a:endParaRPr>
          </a:p>
          <a:p>
            <a:pPr marL="182245" algn="just">
              <a:spcBef>
                <a:spcPts val="300"/>
              </a:spcBef>
              <a:spcAft>
                <a:spcPts val="300"/>
              </a:spcAft>
            </a:pPr>
            <a:r>
              <a:rPr lang="en-US" sz="2400" b="1" dirty="0">
                <a:solidFill>
                  <a:srgbClr val="000000"/>
                </a:solidFill>
                <a:latin typeface="Calibri Light" panose="020F0302020204030204" pitchFamily="34" charset="0"/>
                <a:ea typeface="Times New Roman" panose="02020603050405020304" pitchFamily="18" charset="0"/>
              </a:rPr>
              <a:t>Amen. </a:t>
            </a:r>
            <a:endParaRPr lang="en-GB"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42473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13EFCD9B-6F72-A239-0208-9F12008627E8}"/>
              </a:ext>
            </a:extLst>
          </p:cNvPr>
          <p:cNvSpPr txBox="1"/>
          <p:nvPr/>
        </p:nvSpPr>
        <p:spPr>
          <a:xfrm>
            <a:off x="683568" y="764704"/>
            <a:ext cx="7286564" cy="4861670"/>
          </a:xfrm>
          <a:prstGeom prst="rect">
            <a:avLst/>
          </a:prstGeom>
          <a:noFill/>
          <a:ln cap="flat">
            <a:noFill/>
          </a:ln>
        </p:spPr>
        <p:txBody>
          <a:bodyPr lIns="90004" tIns="44997" rIns="90004" bIns="44997" anchor="t" compatLnSpc="0"/>
          <a:lstStyle/>
          <a:p>
            <a:pPr algn="ctr"/>
            <a:r>
              <a:rPr lang="en-US" sz="6000" b="1" dirty="0"/>
              <a:t>Bidding Prayers</a:t>
            </a:r>
          </a:p>
          <a:p>
            <a:pPr algn="ctr"/>
            <a:r>
              <a:rPr lang="en-US" sz="6000" b="1" dirty="0"/>
              <a:t>Read by…… </a:t>
            </a:r>
          </a:p>
          <a:p>
            <a:pPr algn="ctr"/>
            <a:endParaRPr lang="en-US" sz="6000" b="1" dirty="0"/>
          </a:p>
          <a:p>
            <a:pPr algn="ctr"/>
            <a:r>
              <a:rPr lang="en-US" sz="2800" dirty="0"/>
              <a:t>Now it’s time to pray for different things. A group of students will lead in the prayers, and everyone responds with:</a:t>
            </a:r>
          </a:p>
          <a:p>
            <a:endParaRPr lang="en-US" b="1" dirty="0"/>
          </a:p>
          <a:p>
            <a:r>
              <a:rPr lang="en-US" sz="4000" b="1" dirty="0">
                <a:solidFill>
                  <a:srgbClr val="FF0000"/>
                </a:solidFill>
              </a:rPr>
              <a:t>Lord graciously hear us</a:t>
            </a:r>
            <a:endParaRPr lang="en-GB" sz="4000" dirty="0">
              <a:solidFill>
                <a:srgbClr val="FF0000"/>
              </a:solidFill>
            </a:endParaRPr>
          </a:p>
          <a:p>
            <a:endParaRPr lang="en-GB" sz="5400" b="1" i="1" dirty="0">
              <a:ln>
                <a:solidFill>
                  <a:schemeClr val="tx1"/>
                </a:solidFill>
              </a:ln>
              <a:solidFill>
                <a:srgbClr val="FF0000"/>
              </a:solidFill>
              <a:effectLst>
                <a:outerShdw blurRad="38100" dist="38100" dir="2700000" algn="tl">
                  <a:srgbClr val="000000">
                    <a:alpha val="43137"/>
                  </a:srgbClr>
                </a:outerShdw>
              </a:effectLst>
              <a:cs typeface="Arial" panose="020B0604020202020204" pitchFamily="34" charset="0"/>
            </a:endParaRPr>
          </a:p>
          <a:p>
            <a:endParaRPr lang="en-GB" sz="6600" dirty="0">
              <a:ln w="12700">
                <a:solidFill>
                  <a:schemeClr val="tx1"/>
                </a:solidFill>
              </a:ln>
              <a:solidFill>
                <a:schemeClr val="tx1"/>
              </a:solidFill>
              <a:effectLst>
                <a:outerShdw blurRad="38100" dist="38100" dir="2700000" algn="tl">
                  <a:srgbClr val="000000">
                    <a:alpha val="43137"/>
                  </a:srgbClr>
                </a:outerShdw>
              </a:effectLst>
              <a:cs typeface="Arial" panose="020B0604020202020204" pitchFamily="34" charset="0"/>
            </a:endParaRPr>
          </a:p>
          <a:p>
            <a:pPr defTabSz="538163"/>
            <a:endParaRPr lang="en-GB" sz="6000" spc="-150" dirty="0">
              <a:ln>
                <a:solidFill>
                  <a:schemeClr val="tx1"/>
                </a:solidFill>
              </a:ln>
              <a:solidFill>
                <a:schemeClr val="tx1"/>
              </a:solidFill>
              <a:cs typeface="Arial" panose="020B0604020202020204" pitchFamily="34" charset="0"/>
            </a:endParaRPr>
          </a:p>
          <a:p>
            <a:pPr fontAlgn="auto">
              <a:lnSpc>
                <a:spcPts val="7000"/>
              </a:lnSpc>
              <a:spcBef>
                <a:spcPts val="0"/>
              </a:spcBef>
              <a:spcAft>
                <a:spcPts val="0"/>
              </a:spcAft>
              <a:tabLst>
                <a:tab pos="0" algn="l"/>
                <a:tab pos="447836" algn="l"/>
                <a:tab pos="896761" algn="l"/>
                <a:tab pos="1346042" algn="l"/>
                <a:tab pos="1795323" algn="l"/>
                <a:tab pos="2244595" algn="l"/>
                <a:tab pos="2693877" algn="l"/>
                <a:tab pos="3143158" algn="l"/>
                <a:tab pos="3592439" algn="l"/>
                <a:tab pos="4041721" algn="l"/>
                <a:tab pos="4491002" algn="l"/>
                <a:tab pos="4940283" algn="l"/>
                <a:tab pos="5389555" algn="l"/>
                <a:tab pos="5838837" algn="l"/>
                <a:tab pos="6288118" algn="l"/>
                <a:tab pos="6737399" algn="l"/>
                <a:tab pos="7186681" algn="l"/>
                <a:tab pos="7635962" algn="l"/>
                <a:tab pos="8085243" algn="l"/>
                <a:tab pos="8534515" algn="l"/>
                <a:tab pos="8983797" algn="l"/>
              </a:tabLst>
              <a:defRPr sz="1800" b="0" i="0" u="none" strike="noStrike" kern="0" cap="none" spc="0" baseline="0">
                <a:solidFill>
                  <a:srgbClr val="000000"/>
                </a:solidFill>
                <a:uFillTx/>
              </a:defRPr>
            </a:pPr>
            <a:endParaRPr lang="en-GB" sz="6600" i="1" kern="0" spc="-300" dirty="0">
              <a:solidFill>
                <a:schemeClr val="tx1"/>
              </a:solidFill>
              <a:effectLst>
                <a:outerShdw blurRad="50800" dist="38100" dir="16200000" rotWithShape="0">
                  <a:prstClr val="black">
                    <a:alpha val="40000"/>
                  </a:prstClr>
                </a:outerShdw>
              </a:effectLst>
              <a:latin typeface="Arial Narrow" panose="020B0606020202030204" pitchFamily="34" charset="0"/>
              <a:ea typeface="Microsoft YaHei" pitchFamily="34"/>
              <a:cs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260648"/>
            <a:ext cx="7632848" cy="5624617"/>
          </a:xfrm>
          <a:prstGeom prst="rect">
            <a:avLst/>
          </a:prstGeom>
        </p:spPr>
        <p:txBody>
          <a:bodyPr wrap="square">
            <a:spAutoFit/>
          </a:bodyPr>
          <a:lstStyle/>
          <a:p>
            <a:pPr algn="ctr">
              <a:spcBef>
                <a:spcPts val="300"/>
              </a:spcBef>
              <a:spcAft>
                <a:spcPts val="300"/>
              </a:spcAft>
            </a:pPr>
            <a:r>
              <a:rPr lang="en-US" sz="4000" b="1" dirty="0">
                <a:solidFill>
                  <a:srgbClr val="7030A0"/>
                </a:solidFill>
                <a:latin typeface="Calibri Light" panose="020F0302020204030204" pitchFamily="34" charset="0"/>
                <a:ea typeface="Times New Roman" panose="02020603050405020304" pitchFamily="18" charset="0"/>
              </a:rPr>
              <a:t>LITURGY OF THE EUCHARIST </a:t>
            </a:r>
            <a:endParaRPr lang="en-GB" sz="4000" b="1" dirty="0">
              <a:solidFill>
                <a:srgbClr val="7030A0"/>
              </a:solidFill>
              <a:latin typeface="Times New Roman" panose="02020603050405020304" pitchFamily="18" charset="0"/>
              <a:ea typeface="Times New Roman" panose="02020603050405020304" pitchFamily="18" charset="0"/>
            </a:endParaRPr>
          </a:p>
          <a:p>
            <a:pPr algn="ctr">
              <a:spcBef>
                <a:spcPts val="300"/>
              </a:spcBef>
              <a:spcAft>
                <a:spcPts val="300"/>
              </a:spcAft>
            </a:pPr>
            <a:r>
              <a:rPr lang="en-US" sz="3600" b="1" dirty="0">
                <a:solidFill>
                  <a:srgbClr val="000000"/>
                </a:solidFill>
                <a:latin typeface="Calibri Light" panose="020F0302020204030204" pitchFamily="34" charset="0"/>
                <a:ea typeface="Times New Roman" panose="02020603050405020304" pitchFamily="18" charset="0"/>
              </a:rPr>
              <a:t>The Offertory</a:t>
            </a:r>
          </a:p>
          <a:p>
            <a:pPr algn="ctr">
              <a:spcBef>
                <a:spcPts val="300"/>
              </a:spcBef>
              <a:spcAft>
                <a:spcPts val="300"/>
              </a:spcAft>
            </a:pPr>
            <a:endParaRPr lang="en-US" b="1" dirty="0">
              <a:solidFill>
                <a:srgbClr val="000000"/>
              </a:solidFill>
              <a:latin typeface="Calibri Light" panose="020F0302020204030204" pitchFamily="34" charset="0"/>
              <a:ea typeface="Times New Roman" panose="02020603050405020304" pitchFamily="18" charset="0"/>
            </a:endParaRPr>
          </a:p>
          <a:p>
            <a:pPr algn="ctr">
              <a:spcBef>
                <a:spcPts val="300"/>
              </a:spcBef>
              <a:spcAft>
                <a:spcPts val="300"/>
              </a:spcAft>
            </a:pPr>
            <a:r>
              <a:rPr lang="en-US" sz="3200" dirty="0">
                <a:solidFill>
                  <a:srgbClr val="000000"/>
                </a:solidFill>
                <a:latin typeface="Calibri Light" panose="020F0302020204030204" pitchFamily="34" charset="0"/>
                <a:ea typeface="Times New Roman" panose="02020603050405020304" pitchFamily="18" charset="0"/>
              </a:rPr>
              <a:t>Everyone sits again, as someone gets the altar ready for the Eucharist. The Eucharist is the bread and wine that’s been changed into the Body and Blood of Christ The gifts (the bread and wine) will be brought from the back of the church to the priest, while a hymn is sung. </a:t>
            </a:r>
          </a:p>
          <a:p>
            <a:pPr>
              <a:spcAft>
                <a:spcPts val="0"/>
              </a:spcAft>
            </a:pPr>
            <a:r>
              <a:rPr lang="en-US" sz="2400" dirty="0">
                <a:solidFill>
                  <a:srgbClr val="000000"/>
                </a:solidFill>
                <a:latin typeface="Calibri Light" panose="020F0302020204030204" pitchFamily="34" charset="0"/>
                <a:ea typeface="Times New Roman" panose="02020603050405020304" pitchFamily="18" charset="0"/>
              </a:rPr>
              <a:t> </a:t>
            </a:r>
            <a:endParaRPr lang="en-GB"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9933820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752" y="0"/>
            <a:ext cx="3922869" cy="1261884"/>
          </a:xfrm>
          <a:prstGeom prst="rect">
            <a:avLst/>
          </a:prstGeom>
          <a:noFill/>
        </p:spPr>
        <p:txBody>
          <a:bodyPr wrap="none" rtlCol="0">
            <a:spAutoFit/>
          </a:bodyPr>
          <a:lstStyle/>
          <a:p>
            <a:r>
              <a:rPr lang="en-US" sz="4000" b="1" dirty="0"/>
              <a:t>Offertory Hymn</a:t>
            </a:r>
          </a:p>
          <a:p>
            <a:endParaRPr lang="en-US" dirty="0"/>
          </a:p>
          <a:p>
            <a:r>
              <a:rPr lang="en-US" dirty="0"/>
              <a:t>Everyone to  sing</a:t>
            </a:r>
            <a:endParaRPr lang="en-GB" dirty="0"/>
          </a:p>
        </p:txBody>
      </p:sp>
      <p:sp>
        <p:nvSpPr>
          <p:cNvPr id="4" name="TextBox 3"/>
          <p:cNvSpPr txBox="1"/>
          <p:nvPr/>
        </p:nvSpPr>
        <p:spPr>
          <a:xfrm>
            <a:off x="3347864" y="2852936"/>
            <a:ext cx="2047355" cy="369332"/>
          </a:xfrm>
          <a:prstGeom prst="rect">
            <a:avLst/>
          </a:prstGeom>
          <a:noFill/>
        </p:spPr>
        <p:txBody>
          <a:bodyPr wrap="none" rtlCol="0">
            <a:spAutoFit/>
          </a:bodyPr>
          <a:lstStyle/>
          <a:p>
            <a:r>
              <a:rPr lang="en-US" dirty="0"/>
              <a:t>Enter words here</a:t>
            </a:r>
            <a:endParaRPr lang="en-GB" dirty="0"/>
          </a:p>
        </p:txBody>
      </p:sp>
    </p:spTree>
    <p:extLst>
      <p:ext uri="{BB962C8B-B14F-4D97-AF65-F5344CB8AC3E}">
        <p14:creationId xmlns:p14="http://schemas.microsoft.com/office/powerpoint/2010/main" val="28171881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71600" y="332656"/>
            <a:ext cx="7560840" cy="1938992"/>
          </a:xfrm>
          <a:prstGeom prst="rect">
            <a:avLst/>
          </a:prstGeom>
        </p:spPr>
        <p:txBody>
          <a:bodyPr wrap="square">
            <a:spAutoFit/>
          </a:bodyPr>
          <a:lstStyle/>
          <a:p>
            <a:pPr algn="ctr">
              <a:spcAft>
                <a:spcPts val="0"/>
              </a:spcAft>
            </a:pPr>
            <a:r>
              <a:rPr lang="en-US" sz="4000" b="1" dirty="0">
                <a:solidFill>
                  <a:srgbClr val="000000"/>
                </a:solidFill>
                <a:latin typeface="Calibri Light" panose="020F0302020204030204" pitchFamily="34" charset="0"/>
                <a:ea typeface="Times New Roman" panose="02020603050405020304" pitchFamily="18" charset="0"/>
              </a:rPr>
              <a:t>Once the altar’s ready, and the gifts are in their places, the priest starts praying. </a:t>
            </a:r>
            <a:endParaRPr lang="en-GB" sz="4000" b="1" dirty="0">
              <a:latin typeface="Times New Roman" panose="02020603050405020304" pitchFamily="18" charset="0"/>
              <a:ea typeface="Times New Roman" panose="02020603050405020304" pitchFamily="18" charset="0"/>
            </a:endParaRPr>
          </a:p>
        </p:txBody>
      </p:sp>
      <p:sp>
        <p:nvSpPr>
          <p:cNvPr id="3" name="Rectangle 2"/>
          <p:cNvSpPr/>
          <p:nvPr/>
        </p:nvSpPr>
        <p:spPr>
          <a:xfrm>
            <a:off x="647564" y="2271648"/>
            <a:ext cx="8208912" cy="4478149"/>
          </a:xfrm>
          <a:prstGeom prst="rect">
            <a:avLst/>
          </a:prstGeom>
        </p:spPr>
        <p:txBody>
          <a:bodyPr wrap="square">
            <a:spAutoFit/>
          </a:bodyPr>
          <a:lstStyle/>
          <a:p>
            <a:pPr>
              <a:spcBef>
                <a:spcPts val="300"/>
              </a:spcBef>
              <a:spcAft>
                <a:spcPts val="300"/>
              </a:spcAft>
            </a:pPr>
            <a:r>
              <a:rPr lang="en-US" sz="3600" dirty="0">
                <a:latin typeface="Calibri Light" panose="020F0302020204030204" pitchFamily="34" charset="0"/>
                <a:ea typeface="Times New Roman" panose="02020603050405020304" pitchFamily="18" charset="0"/>
              </a:rPr>
              <a:t>The priest picks up the bread, and prays: </a:t>
            </a:r>
            <a:endParaRPr lang="en-GB" sz="36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600" dirty="0">
                <a:latin typeface="Calibri Light" panose="020F0302020204030204" pitchFamily="34" charset="0"/>
                <a:ea typeface="Times New Roman" panose="02020603050405020304" pitchFamily="18" charset="0"/>
              </a:rPr>
              <a:t>Blessed are you, Lord, God of all creation. Through your goodness we have this bread to offer, which earth has given and human hands have made. It will become for us the bread of life. </a:t>
            </a:r>
            <a:endParaRPr lang="en-GB" sz="36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600" dirty="0">
                <a:solidFill>
                  <a:srgbClr val="FF0000"/>
                </a:solidFill>
                <a:latin typeface="Calibri Light" panose="020F0302020204030204" pitchFamily="34" charset="0"/>
                <a:ea typeface="Times New Roman" panose="02020603050405020304" pitchFamily="18" charset="0"/>
              </a:rPr>
              <a:t>You respond: Blessed be God for ever.</a:t>
            </a:r>
            <a:endParaRPr lang="en-GB" sz="3600" dirty="0">
              <a:solidFill>
                <a:srgbClr val="FF0000"/>
              </a:solidFill>
              <a:latin typeface="Times New Roman" panose="02020603050405020304" pitchFamily="18" charset="0"/>
              <a:ea typeface="Times New Roman" panose="02020603050405020304" pitchFamily="18" charset="0"/>
            </a:endParaRPr>
          </a:p>
          <a:p>
            <a:pPr marL="182245">
              <a:spcBef>
                <a:spcPts val="300"/>
              </a:spcBef>
              <a:spcAft>
                <a:spcPts val="300"/>
              </a:spcAft>
            </a:pPr>
            <a:r>
              <a:rPr lang="en-US" b="1" dirty="0">
                <a:latin typeface="Calibri Light" panose="020F030202020403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413101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47664" y="188640"/>
            <a:ext cx="6984776" cy="6463308"/>
          </a:xfrm>
          <a:prstGeom prst="rect">
            <a:avLst/>
          </a:prstGeom>
        </p:spPr>
        <p:txBody>
          <a:bodyPr wrap="square">
            <a:spAutoFit/>
          </a:bodyPr>
          <a:lstStyle/>
          <a:p>
            <a:pPr>
              <a:spcBef>
                <a:spcPts val="300"/>
              </a:spcBef>
              <a:spcAft>
                <a:spcPts val="300"/>
              </a:spcAft>
            </a:pPr>
            <a:r>
              <a:rPr lang="en-US" sz="3200" b="1" dirty="0">
                <a:latin typeface="Calibri Light" panose="020F0302020204030204" pitchFamily="34" charset="0"/>
                <a:ea typeface="Times New Roman" panose="02020603050405020304" pitchFamily="18" charset="0"/>
              </a:rPr>
              <a:t>All stand</a:t>
            </a:r>
          </a:p>
          <a:p>
            <a:pPr>
              <a:spcBef>
                <a:spcPts val="300"/>
              </a:spcBef>
              <a:spcAft>
                <a:spcPts val="300"/>
              </a:spcAft>
            </a:pPr>
            <a:r>
              <a:rPr lang="en-US" sz="3200" b="1" dirty="0">
                <a:latin typeface="Calibri Light" panose="020F0302020204030204" pitchFamily="34" charset="0"/>
                <a:ea typeface="Times New Roman" panose="02020603050405020304" pitchFamily="18" charset="0"/>
              </a:rPr>
              <a:t>The priest will say:</a:t>
            </a:r>
          </a:p>
          <a:p>
            <a:pPr>
              <a:spcBef>
                <a:spcPts val="300"/>
              </a:spcBef>
              <a:spcAft>
                <a:spcPts val="300"/>
              </a:spcAft>
            </a:pPr>
            <a:endParaRPr lang="en-US" sz="3200" b="1" dirty="0">
              <a:latin typeface="Calibri Light" panose="020F0302020204030204" pitchFamily="34" charset="0"/>
              <a:ea typeface="Times New Roman" panose="02020603050405020304" pitchFamily="18" charset="0"/>
            </a:endParaRPr>
          </a:p>
          <a:p>
            <a:pPr>
              <a:spcBef>
                <a:spcPts val="300"/>
              </a:spcBef>
              <a:spcAft>
                <a:spcPts val="300"/>
              </a:spcAft>
            </a:pPr>
            <a:r>
              <a:rPr lang="en-US" sz="3200" dirty="0">
                <a:latin typeface="Calibri Light" panose="020F0302020204030204" pitchFamily="34" charset="0"/>
                <a:ea typeface="Times New Roman" panose="02020603050405020304" pitchFamily="18" charset="0"/>
              </a:rPr>
              <a:t>Pray, brethren that my sacrifice and yours may be acceptable to God, the almighty Father.</a:t>
            </a:r>
          </a:p>
          <a:p>
            <a:pPr>
              <a:spcBef>
                <a:spcPts val="300"/>
              </a:spcBef>
              <a:spcAft>
                <a:spcPts val="300"/>
              </a:spcAft>
            </a:pPr>
            <a:endParaRPr lang="en-US" sz="3200" b="1" dirty="0">
              <a:solidFill>
                <a:srgbClr val="FF0000"/>
              </a:solidFill>
              <a:latin typeface="Calibri Light" panose="020F0302020204030204" pitchFamily="34" charset="0"/>
              <a:ea typeface="Times New Roman" panose="02020603050405020304" pitchFamily="18" charset="0"/>
            </a:endParaRPr>
          </a:p>
          <a:p>
            <a:pPr>
              <a:spcBef>
                <a:spcPts val="300"/>
              </a:spcBef>
              <a:spcAft>
                <a:spcPts val="300"/>
              </a:spcAft>
            </a:pPr>
            <a:r>
              <a:rPr lang="en-US" sz="3200" b="1" dirty="0">
                <a:solidFill>
                  <a:srgbClr val="FF0000"/>
                </a:solidFill>
                <a:latin typeface="Calibri Light" panose="020F0302020204030204" pitchFamily="34" charset="0"/>
                <a:ea typeface="Times New Roman" panose="02020603050405020304" pitchFamily="18" charset="0"/>
              </a:rPr>
              <a:t>You respond: </a:t>
            </a:r>
          </a:p>
          <a:p>
            <a:pPr>
              <a:spcBef>
                <a:spcPts val="300"/>
              </a:spcBef>
              <a:spcAft>
                <a:spcPts val="300"/>
              </a:spcAft>
            </a:pPr>
            <a:r>
              <a:rPr lang="en-US" sz="3200" dirty="0">
                <a:solidFill>
                  <a:srgbClr val="FF0000"/>
                </a:solidFill>
                <a:latin typeface="Calibri Light" panose="020F0302020204030204" pitchFamily="34" charset="0"/>
                <a:ea typeface="Times New Roman" panose="02020603050405020304" pitchFamily="18" charset="0"/>
              </a:rPr>
              <a:t>May the Lord accept the sacrifice at your hands for the praise and glory of his name, for our good and the good of his holy Church.</a:t>
            </a:r>
            <a:endParaRPr lang="en-GB" sz="32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31846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116632"/>
            <a:ext cx="8784976" cy="6647974"/>
          </a:xfrm>
          <a:prstGeom prst="rect">
            <a:avLst/>
          </a:prstGeom>
        </p:spPr>
        <p:txBody>
          <a:bodyPr wrap="square">
            <a:spAutoFit/>
          </a:bodyPr>
          <a:lstStyle/>
          <a:p>
            <a:pPr algn="ctr">
              <a:spcBef>
                <a:spcPts val="300"/>
              </a:spcBef>
              <a:spcAft>
                <a:spcPts val="300"/>
              </a:spcAft>
            </a:pPr>
            <a:r>
              <a:rPr lang="en-US" sz="3300" dirty="0">
                <a:latin typeface="Calibri Light" panose="020F0302020204030204" pitchFamily="34" charset="0"/>
                <a:ea typeface="Times New Roman" panose="02020603050405020304" pitchFamily="18" charset="0"/>
              </a:rPr>
              <a:t>The priest now symbolically washes his hands with water, and quietly says: </a:t>
            </a:r>
            <a:endParaRPr lang="en-GB" sz="33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300" b="1" dirty="0">
                <a:latin typeface="Calibri Light" panose="020F0302020204030204" pitchFamily="34" charset="0"/>
                <a:ea typeface="Times New Roman" panose="02020603050405020304" pitchFamily="18" charset="0"/>
              </a:rPr>
              <a:t>Lord, wash away my iniquity; cleanse me from my sin. </a:t>
            </a:r>
            <a:endParaRPr lang="en-GB" sz="3300" b="1"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300" dirty="0">
                <a:latin typeface="Calibri Light" panose="020F0302020204030204" pitchFamily="34" charset="0"/>
                <a:ea typeface="Times New Roman" panose="02020603050405020304" pitchFamily="18" charset="0"/>
              </a:rPr>
              <a:t> </a:t>
            </a:r>
            <a:endParaRPr lang="en-GB" sz="33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300" dirty="0">
                <a:latin typeface="Calibri Light" panose="020F0302020204030204" pitchFamily="34" charset="0"/>
                <a:ea typeface="Times New Roman" panose="02020603050405020304" pitchFamily="18" charset="0"/>
              </a:rPr>
              <a:t>Then the priest says: </a:t>
            </a:r>
            <a:endParaRPr lang="en-GB" sz="33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300" b="1" dirty="0">
                <a:latin typeface="Calibri Light" panose="020F0302020204030204" pitchFamily="34" charset="0"/>
                <a:ea typeface="Times New Roman" panose="02020603050405020304" pitchFamily="18" charset="0"/>
              </a:rPr>
              <a:t>Pray, that our sacrifice may be acceptable to God, the almighty Father. </a:t>
            </a:r>
          </a:p>
          <a:p>
            <a:pPr marL="182245">
              <a:spcBef>
                <a:spcPts val="300"/>
              </a:spcBef>
              <a:spcAft>
                <a:spcPts val="300"/>
              </a:spcAft>
            </a:pPr>
            <a:endParaRPr lang="en-GB" sz="33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300" dirty="0">
                <a:solidFill>
                  <a:srgbClr val="FF0000"/>
                </a:solidFill>
                <a:latin typeface="Calibri Light" panose="020F0302020204030204" pitchFamily="34" charset="0"/>
                <a:ea typeface="Times New Roman" panose="02020603050405020304" pitchFamily="18" charset="0"/>
              </a:rPr>
              <a:t> </a:t>
            </a:r>
            <a:r>
              <a:rPr lang="en-US" sz="3300" b="1" dirty="0">
                <a:solidFill>
                  <a:srgbClr val="FF0000"/>
                </a:solidFill>
                <a:latin typeface="Calibri Light" panose="020F0302020204030204" pitchFamily="34" charset="0"/>
                <a:ea typeface="Times New Roman" panose="02020603050405020304" pitchFamily="18" charset="0"/>
              </a:rPr>
              <a:t>You respond: May the Lord accept the sacrifice at your hands for the praise and glory of his name, for our good, and the good of all his Church. </a:t>
            </a:r>
            <a:endParaRPr lang="en-GB" sz="33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144552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F0C389B7-DB57-A430-49F7-66B1FB5A5DCA}"/>
              </a:ext>
            </a:extLst>
          </p:cNvPr>
          <p:cNvSpPr txBox="1"/>
          <p:nvPr/>
        </p:nvSpPr>
        <p:spPr>
          <a:xfrm>
            <a:off x="-648580" y="476672"/>
            <a:ext cx="10441160" cy="5904656"/>
          </a:xfrm>
          <a:prstGeom prst="rect">
            <a:avLst/>
          </a:prstGeom>
          <a:noFill/>
          <a:ln cap="flat">
            <a:noFill/>
          </a:ln>
        </p:spPr>
        <p:txBody>
          <a:bodyPr lIns="90004" tIns="44997" rIns="90004" bIns="44997" anchor="t" compatLnSpc="0"/>
          <a:lstStyle/>
          <a:p>
            <a:pPr>
              <a:lnSpc>
                <a:spcPts val="6500"/>
              </a:lnSpc>
            </a:pPr>
            <a:r>
              <a:rPr lang="en-GB" sz="4800" i="1" dirty="0">
                <a:ln w="12700">
                  <a:solidFill>
                    <a:schemeClr val="tx1"/>
                  </a:solidFill>
                </a:ln>
                <a:solidFill>
                  <a:schemeClr val="accent1"/>
                </a:solidFill>
                <a:effectLst>
                  <a:outerShdw blurRad="50800" dist="38100" dir="16200000" rotWithShape="0">
                    <a:prstClr val="black">
                      <a:alpha val="40000"/>
                    </a:prstClr>
                  </a:outerShdw>
                </a:effectLst>
                <a:latin typeface="Arial Narrow" panose="020B0606020202030204" pitchFamily="34" charset="0"/>
              </a:rPr>
              <a:t>          		</a:t>
            </a:r>
            <a:r>
              <a:rPr lang="en-GB" sz="4800" i="1" spc="-150" dirty="0">
                <a:ln>
                  <a:solidFill>
                    <a:schemeClr val="tx1"/>
                  </a:solidFill>
                </a:ln>
                <a:solidFill>
                  <a:srgbClr val="FF0000"/>
                </a:solidFill>
                <a:effectLst>
                  <a:outerShdw blurRad="38100" dist="38100" dir="2700000" algn="tl">
                    <a:srgbClr val="000000">
                      <a:alpha val="43137"/>
                    </a:srgbClr>
                  </a:outerShdw>
                </a:effectLst>
                <a:cs typeface="Arial" panose="020B0604020202020204" pitchFamily="34" charset="0"/>
              </a:rPr>
              <a:t>The Lord be with you.  </a:t>
            </a:r>
          </a:p>
          <a:p>
            <a:pPr>
              <a:lnSpc>
                <a:spcPts val="6500"/>
              </a:lnSpc>
            </a:pPr>
            <a:r>
              <a:rPr lang="en-GB" sz="5500" spc="-300" dirty="0">
                <a:solidFill>
                  <a:schemeClr val="tx1"/>
                </a:solidFill>
                <a:effectLst>
                  <a:outerShdw blurRad="38100" dist="38100" dir="2700000" algn="tl">
                    <a:srgbClr val="000000">
                      <a:alpha val="43137"/>
                    </a:srgbClr>
                  </a:outerShdw>
                </a:effectLst>
                <a:cs typeface="Arial" panose="020B0604020202020204" pitchFamily="34" charset="0"/>
              </a:rPr>
              <a:t>      			And with your spirit.</a:t>
            </a:r>
          </a:p>
          <a:p>
            <a:pPr>
              <a:lnSpc>
                <a:spcPct val="100000"/>
              </a:lnSpc>
            </a:pPr>
            <a:r>
              <a:rPr lang="en-GB" sz="4800" i="1" dirty="0">
                <a:ln w="12700">
                  <a:solidFill>
                    <a:schemeClr val="tx1"/>
                  </a:solidFill>
                </a:ln>
                <a:solidFill>
                  <a:schemeClr val="accent1"/>
                </a:solidFill>
                <a:effectLst>
                  <a:outerShdw blurRad="38100" dist="38100" dir="2700000" algn="tl">
                    <a:srgbClr val="000000">
                      <a:alpha val="43137"/>
                    </a:srgbClr>
                  </a:outerShdw>
                </a:effectLst>
                <a:cs typeface="Arial" panose="020B0604020202020204" pitchFamily="34" charset="0"/>
              </a:rPr>
              <a:t>          		</a:t>
            </a:r>
            <a:r>
              <a:rPr lang="en-GB" sz="4800" i="1" spc="-150" dirty="0">
                <a:ln>
                  <a:solidFill>
                    <a:schemeClr val="tx1"/>
                  </a:solidFill>
                </a:ln>
                <a:solidFill>
                  <a:srgbClr val="FF0000"/>
                </a:solidFill>
                <a:effectLst>
                  <a:outerShdw blurRad="38100" dist="38100" dir="2700000" algn="tl">
                    <a:srgbClr val="000000">
                      <a:alpha val="43137"/>
                    </a:srgbClr>
                  </a:outerShdw>
                </a:effectLst>
                <a:cs typeface="Arial" panose="020B0604020202020204" pitchFamily="34" charset="0"/>
              </a:rPr>
              <a:t>Lift up your hearts.</a:t>
            </a:r>
          </a:p>
          <a:p>
            <a:pPr>
              <a:lnSpc>
                <a:spcPts val="6500"/>
              </a:lnSpc>
            </a:pPr>
            <a:r>
              <a:rPr lang="en-GB" sz="5500" spc="-300" dirty="0">
                <a:solidFill>
                  <a:schemeClr val="tx1"/>
                </a:solidFill>
                <a:effectLst>
                  <a:outerShdw blurRad="38100" dist="38100" dir="2700000" algn="tl">
                    <a:srgbClr val="000000">
                      <a:alpha val="43137"/>
                    </a:srgbClr>
                  </a:outerShdw>
                </a:effectLst>
                <a:cs typeface="Arial" panose="020B0604020202020204" pitchFamily="34" charset="0"/>
              </a:rPr>
              <a:t>   			We lift them up to the Lord.       				</a:t>
            </a:r>
            <a:r>
              <a:rPr lang="en-GB" sz="4800" i="1" spc="-150" dirty="0">
                <a:ln>
                  <a:solidFill>
                    <a:schemeClr val="tx1"/>
                  </a:solidFill>
                </a:ln>
                <a:solidFill>
                  <a:srgbClr val="FF0000"/>
                </a:solidFill>
                <a:effectLst>
                  <a:outerShdw blurRad="38100" dist="38100" dir="2700000" algn="tl">
                    <a:srgbClr val="000000">
                      <a:alpha val="43137"/>
                    </a:srgbClr>
                  </a:outerShdw>
                </a:effectLst>
                <a:cs typeface="Arial" panose="020B0604020202020204" pitchFamily="34" charset="0"/>
              </a:rPr>
              <a:t>Let us give thanks to the Lord 					our God</a:t>
            </a:r>
            <a:r>
              <a:rPr lang="en-GB" sz="5400" i="1" spc="-150" dirty="0">
                <a:ln>
                  <a:solidFill>
                    <a:schemeClr val="tx1"/>
                  </a:solidFill>
                </a:ln>
                <a:solidFill>
                  <a:srgbClr val="FF0000"/>
                </a:solidFill>
                <a:effectLst>
                  <a:outerShdw blurRad="38100" dist="38100" dir="2700000" algn="tl">
                    <a:srgbClr val="000000">
                      <a:alpha val="43137"/>
                    </a:srgbClr>
                  </a:outerShdw>
                </a:effectLst>
                <a:cs typeface="Arial" panose="020B0604020202020204" pitchFamily="34" charset="0"/>
              </a:rPr>
              <a:t>.</a:t>
            </a:r>
          </a:p>
          <a:p>
            <a:pPr>
              <a:lnSpc>
                <a:spcPts val="6500"/>
              </a:lnSpc>
            </a:pPr>
            <a:r>
              <a:rPr lang="en-GB" sz="5500" spc="-300" dirty="0">
                <a:solidFill>
                  <a:schemeClr val="tx1"/>
                </a:solidFill>
                <a:effectLst>
                  <a:outerShdw blurRad="38100" dist="38100" dir="2700000" algn="tl">
                    <a:srgbClr val="000000">
                      <a:alpha val="43137"/>
                    </a:srgbClr>
                  </a:outerShdw>
                </a:effectLst>
                <a:cs typeface="Arial" panose="020B0604020202020204" pitchFamily="34" charset="0"/>
              </a:rPr>
              <a:t>      			It is right and just.</a:t>
            </a:r>
          </a:p>
          <a:p>
            <a:pPr fontAlgn="auto">
              <a:lnSpc>
                <a:spcPts val="7000"/>
              </a:lnSpc>
              <a:spcBef>
                <a:spcPts val="0"/>
              </a:spcBef>
              <a:spcAft>
                <a:spcPts val="0"/>
              </a:spcAft>
              <a:tabLst>
                <a:tab pos="0" algn="l"/>
                <a:tab pos="447836" algn="l"/>
                <a:tab pos="896761" algn="l"/>
                <a:tab pos="1346042" algn="l"/>
                <a:tab pos="1795323" algn="l"/>
                <a:tab pos="2244595" algn="l"/>
                <a:tab pos="2693877" algn="l"/>
                <a:tab pos="3143158" algn="l"/>
                <a:tab pos="3592439" algn="l"/>
                <a:tab pos="4041721" algn="l"/>
                <a:tab pos="4491002" algn="l"/>
                <a:tab pos="4940283" algn="l"/>
                <a:tab pos="5389555" algn="l"/>
                <a:tab pos="5838837" algn="l"/>
                <a:tab pos="6288118" algn="l"/>
                <a:tab pos="6737399" algn="l"/>
                <a:tab pos="7186681" algn="l"/>
                <a:tab pos="7635962" algn="l"/>
                <a:tab pos="8085243" algn="l"/>
                <a:tab pos="8534515" algn="l"/>
                <a:tab pos="8983797" algn="l"/>
              </a:tabLst>
              <a:defRPr sz="1800" b="0" i="0" u="none" strike="noStrike" kern="0" cap="none" spc="0" baseline="0">
                <a:solidFill>
                  <a:srgbClr val="000000"/>
                </a:solidFill>
                <a:uFillTx/>
              </a:defRPr>
            </a:pPr>
            <a:endParaRPr lang="en-GB" sz="6600" i="1" kern="0" spc="-300" dirty="0">
              <a:solidFill>
                <a:schemeClr val="tx1"/>
              </a:solidFill>
              <a:effectLst>
                <a:outerShdw blurRad="50800" dist="38100" dir="16200000" rotWithShape="0">
                  <a:prstClr val="black">
                    <a:alpha val="40000"/>
                  </a:prstClr>
                </a:outerShdw>
              </a:effectLst>
              <a:latin typeface="Arial Narrow" panose="020B0606020202030204" pitchFamily="34" charset="0"/>
              <a:ea typeface="Microsoft YaHei" pitchFamily="34"/>
              <a:cs typeface="Arial" panose="020B0604020202020204" pitchFamily="34" charset="0"/>
            </a:endParaRPr>
          </a:p>
        </p:txBody>
      </p:sp>
      <p:sp>
        <p:nvSpPr>
          <p:cNvPr id="4" name="TextBox 3">
            <a:extLst>
              <a:ext uri="{FF2B5EF4-FFF2-40B4-BE49-F238E27FC236}">
                <a16:creationId xmlns:a16="http://schemas.microsoft.com/office/drawing/2014/main" id="{44A3F47C-DCC1-48CA-444F-240666A6E49A}"/>
              </a:ext>
            </a:extLst>
          </p:cNvPr>
          <p:cNvSpPr txBox="1"/>
          <p:nvPr/>
        </p:nvSpPr>
        <p:spPr>
          <a:xfrm>
            <a:off x="146620" y="836712"/>
            <a:ext cx="1224136" cy="369332"/>
          </a:xfrm>
          <a:prstGeom prst="rect">
            <a:avLst/>
          </a:prstGeom>
          <a:noFill/>
        </p:spPr>
        <p:txBody>
          <a:bodyPr wrap="square" rtlCol="0">
            <a:spAutoFit/>
          </a:bodyPr>
          <a:lstStyle/>
          <a:p>
            <a:r>
              <a:rPr lang="en-GB" b="1" dirty="0">
                <a:ln>
                  <a:solidFill>
                    <a:sysClr val="windowText" lastClr="000000"/>
                  </a:solidFill>
                </a:ln>
                <a:solidFill>
                  <a:srgbClr val="FF0000"/>
                </a:solidFill>
              </a:rPr>
              <a:t>PRIEST</a:t>
            </a:r>
          </a:p>
        </p:txBody>
      </p:sp>
      <p:sp>
        <p:nvSpPr>
          <p:cNvPr id="5" name="TextBox 4">
            <a:extLst>
              <a:ext uri="{FF2B5EF4-FFF2-40B4-BE49-F238E27FC236}">
                <a16:creationId xmlns:a16="http://schemas.microsoft.com/office/drawing/2014/main" id="{A3F252EC-7C6E-7137-FAAF-27816096222F}"/>
              </a:ext>
            </a:extLst>
          </p:cNvPr>
          <p:cNvSpPr txBox="1"/>
          <p:nvPr/>
        </p:nvSpPr>
        <p:spPr>
          <a:xfrm>
            <a:off x="146620" y="3137011"/>
            <a:ext cx="1224136" cy="360040"/>
          </a:xfrm>
          <a:prstGeom prst="rect">
            <a:avLst/>
          </a:prstGeom>
          <a:noFill/>
        </p:spPr>
        <p:txBody>
          <a:bodyPr wrap="square" rtlCol="0">
            <a:spAutoFit/>
          </a:bodyPr>
          <a:lstStyle/>
          <a:p>
            <a:r>
              <a:rPr lang="en-GB" b="1" dirty="0">
                <a:solidFill>
                  <a:schemeClr val="bg2">
                    <a:lumMod val="10000"/>
                  </a:schemeClr>
                </a:solidFill>
              </a:rPr>
              <a:t>ALL</a:t>
            </a:r>
          </a:p>
        </p:txBody>
      </p:sp>
      <p:sp>
        <p:nvSpPr>
          <p:cNvPr id="6" name="TextBox 5">
            <a:extLst>
              <a:ext uri="{FF2B5EF4-FFF2-40B4-BE49-F238E27FC236}">
                <a16:creationId xmlns:a16="http://schemas.microsoft.com/office/drawing/2014/main" id="{C84D6B0D-EF5E-F26D-328E-ED7CDD676163}"/>
              </a:ext>
            </a:extLst>
          </p:cNvPr>
          <p:cNvSpPr txBox="1"/>
          <p:nvPr/>
        </p:nvSpPr>
        <p:spPr>
          <a:xfrm>
            <a:off x="160847" y="2520075"/>
            <a:ext cx="1224136" cy="369332"/>
          </a:xfrm>
          <a:prstGeom prst="rect">
            <a:avLst/>
          </a:prstGeom>
          <a:noFill/>
        </p:spPr>
        <p:txBody>
          <a:bodyPr wrap="square" rtlCol="0">
            <a:spAutoFit/>
          </a:bodyPr>
          <a:lstStyle/>
          <a:p>
            <a:r>
              <a:rPr lang="en-GB" b="1" dirty="0">
                <a:ln>
                  <a:solidFill>
                    <a:sysClr val="windowText" lastClr="000000"/>
                  </a:solidFill>
                </a:ln>
                <a:solidFill>
                  <a:srgbClr val="FF0000"/>
                </a:solidFill>
              </a:rPr>
              <a:t>PRIEST</a:t>
            </a:r>
          </a:p>
        </p:txBody>
      </p:sp>
      <p:sp>
        <p:nvSpPr>
          <p:cNvPr id="7" name="TextBox 6">
            <a:extLst>
              <a:ext uri="{FF2B5EF4-FFF2-40B4-BE49-F238E27FC236}">
                <a16:creationId xmlns:a16="http://schemas.microsoft.com/office/drawing/2014/main" id="{95BE305D-A705-182E-9C4C-3DBF1379731B}"/>
              </a:ext>
            </a:extLst>
          </p:cNvPr>
          <p:cNvSpPr txBox="1"/>
          <p:nvPr/>
        </p:nvSpPr>
        <p:spPr>
          <a:xfrm>
            <a:off x="146620" y="3818946"/>
            <a:ext cx="1224136" cy="369332"/>
          </a:xfrm>
          <a:prstGeom prst="rect">
            <a:avLst/>
          </a:prstGeom>
          <a:noFill/>
        </p:spPr>
        <p:txBody>
          <a:bodyPr wrap="square" rtlCol="0">
            <a:spAutoFit/>
          </a:bodyPr>
          <a:lstStyle/>
          <a:p>
            <a:r>
              <a:rPr lang="en-GB" b="1" dirty="0">
                <a:ln>
                  <a:solidFill>
                    <a:sysClr val="windowText" lastClr="000000"/>
                  </a:solidFill>
                </a:ln>
                <a:solidFill>
                  <a:srgbClr val="FF0000"/>
                </a:solidFill>
              </a:rPr>
              <a:t>PRIEST</a:t>
            </a:r>
          </a:p>
        </p:txBody>
      </p:sp>
      <p:sp>
        <p:nvSpPr>
          <p:cNvPr id="8" name="TextBox 7">
            <a:extLst>
              <a:ext uri="{FF2B5EF4-FFF2-40B4-BE49-F238E27FC236}">
                <a16:creationId xmlns:a16="http://schemas.microsoft.com/office/drawing/2014/main" id="{709A1ED9-5B13-0F65-F305-99C26671EA93}"/>
              </a:ext>
            </a:extLst>
          </p:cNvPr>
          <p:cNvSpPr txBox="1"/>
          <p:nvPr/>
        </p:nvSpPr>
        <p:spPr>
          <a:xfrm>
            <a:off x="160339" y="1385754"/>
            <a:ext cx="1224136" cy="360040"/>
          </a:xfrm>
          <a:prstGeom prst="rect">
            <a:avLst/>
          </a:prstGeom>
          <a:noFill/>
        </p:spPr>
        <p:txBody>
          <a:bodyPr wrap="square" rtlCol="0">
            <a:spAutoFit/>
          </a:bodyPr>
          <a:lstStyle/>
          <a:p>
            <a:r>
              <a:rPr lang="en-GB" b="1" dirty="0">
                <a:solidFill>
                  <a:schemeClr val="bg2">
                    <a:lumMod val="10000"/>
                  </a:schemeClr>
                </a:solidFill>
              </a:rPr>
              <a:t>ALL</a:t>
            </a:r>
          </a:p>
        </p:txBody>
      </p:sp>
      <p:sp>
        <p:nvSpPr>
          <p:cNvPr id="9" name="TextBox 8">
            <a:extLst>
              <a:ext uri="{FF2B5EF4-FFF2-40B4-BE49-F238E27FC236}">
                <a16:creationId xmlns:a16="http://schemas.microsoft.com/office/drawing/2014/main" id="{1A2F1668-1B2D-2B53-4495-9531D1FBE9E7}"/>
              </a:ext>
            </a:extLst>
          </p:cNvPr>
          <p:cNvSpPr txBox="1"/>
          <p:nvPr/>
        </p:nvSpPr>
        <p:spPr>
          <a:xfrm>
            <a:off x="251520" y="5754642"/>
            <a:ext cx="1224136" cy="360040"/>
          </a:xfrm>
          <a:prstGeom prst="rect">
            <a:avLst/>
          </a:prstGeom>
          <a:noFill/>
        </p:spPr>
        <p:txBody>
          <a:bodyPr wrap="square" rtlCol="0">
            <a:spAutoFit/>
          </a:bodyPr>
          <a:lstStyle/>
          <a:p>
            <a:r>
              <a:rPr lang="en-GB" b="1" dirty="0">
                <a:solidFill>
                  <a:schemeClr val="bg2">
                    <a:lumMod val="10000"/>
                  </a:schemeClr>
                </a:solidFill>
              </a:rPr>
              <a:t>ALL</a:t>
            </a:r>
          </a:p>
        </p:txBody>
      </p:sp>
      <p:sp>
        <p:nvSpPr>
          <p:cNvPr id="2" name="Rectangle 1"/>
          <p:cNvSpPr/>
          <p:nvPr/>
        </p:nvSpPr>
        <p:spPr>
          <a:xfrm>
            <a:off x="3131840" y="107340"/>
            <a:ext cx="2595582" cy="369332"/>
          </a:xfrm>
          <a:prstGeom prst="rect">
            <a:avLst/>
          </a:prstGeom>
        </p:spPr>
        <p:txBody>
          <a:bodyPr wrap="none">
            <a:spAutoFit/>
          </a:bodyPr>
          <a:lstStyle/>
          <a:p>
            <a:r>
              <a:rPr lang="en-GB" b="1" dirty="0"/>
              <a:t>EUCHARISTIC PRAYER </a:t>
            </a:r>
          </a:p>
        </p:txBody>
      </p:sp>
    </p:spTree>
    <p:extLst>
      <p:ext uri="{BB962C8B-B14F-4D97-AF65-F5344CB8AC3E}">
        <p14:creationId xmlns:p14="http://schemas.microsoft.com/office/powerpoint/2010/main" val="24802120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1196753"/>
            <a:ext cx="7992888" cy="2631490"/>
          </a:xfrm>
          <a:prstGeom prst="rect">
            <a:avLst/>
          </a:prstGeom>
        </p:spPr>
        <p:txBody>
          <a:bodyPr wrap="square">
            <a:spAutoFit/>
          </a:bodyPr>
          <a:lstStyle/>
          <a:p>
            <a:pPr algn="ctr">
              <a:spcBef>
                <a:spcPts val="300"/>
              </a:spcBef>
              <a:spcAft>
                <a:spcPts val="300"/>
              </a:spcAft>
            </a:pPr>
            <a:r>
              <a:rPr lang="en-US" sz="4000" b="1" dirty="0">
                <a:latin typeface="Calibri Light" panose="020F0302020204030204" pitchFamily="34" charset="0"/>
                <a:ea typeface="Times New Roman" panose="02020603050405020304" pitchFamily="18" charset="0"/>
              </a:rPr>
              <a:t> </a:t>
            </a:r>
            <a:endParaRPr lang="en-GB" sz="4000" dirty="0">
              <a:latin typeface="Times New Roman" panose="02020603050405020304" pitchFamily="18" charset="0"/>
              <a:ea typeface="Times New Roman" panose="02020603050405020304" pitchFamily="18" charset="0"/>
            </a:endParaRPr>
          </a:p>
          <a:p>
            <a:pPr>
              <a:spcBef>
                <a:spcPts val="300"/>
              </a:spcBef>
              <a:spcAft>
                <a:spcPts val="300"/>
              </a:spcAft>
            </a:pPr>
            <a:r>
              <a:rPr lang="en-US" sz="4000" dirty="0">
                <a:latin typeface="Calibri Light" panose="020F0302020204030204" pitchFamily="34" charset="0"/>
                <a:ea typeface="Times New Roman" panose="02020603050405020304" pitchFamily="18" charset="0"/>
              </a:rPr>
              <a:t>The priest will the give praise and thanks to God for the work of God’s creation.</a:t>
            </a:r>
            <a:endParaRPr lang="en-GB" sz="4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28458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B49219-6C42-D17A-8AE7-A4316692D805}"/>
              </a:ext>
            </a:extLst>
          </p:cNvPr>
          <p:cNvSpPr/>
          <p:nvPr/>
        </p:nvSpPr>
        <p:spPr>
          <a:xfrm>
            <a:off x="1187624" y="260648"/>
            <a:ext cx="9011026" cy="9879628"/>
          </a:xfrm>
          <a:prstGeom prst="rect">
            <a:avLst/>
          </a:prstGeom>
          <a:noFill/>
        </p:spPr>
        <p:txBody>
          <a:bodyPr wrap="square" lIns="91440" tIns="45720" rIns="91440" bIns="45720">
            <a:spAutoFit/>
          </a:bodyPr>
          <a:lstStyle/>
          <a:p>
            <a:r>
              <a:rPr lang="en-GB" sz="4000" dirty="0">
                <a:solidFill>
                  <a:srgbClr val="FF0000"/>
                </a:solidFill>
              </a:rPr>
              <a:t>Holy, Holy, Holy </a:t>
            </a:r>
          </a:p>
          <a:p>
            <a:r>
              <a:rPr lang="en-GB" sz="4000" dirty="0">
                <a:solidFill>
                  <a:srgbClr val="FF0000"/>
                </a:solidFill>
              </a:rPr>
              <a:t>Lord God of hosts.</a:t>
            </a:r>
          </a:p>
          <a:p>
            <a:r>
              <a:rPr lang="en-GB" sz="4000" dirty="0">
                <a:solidFill>
                  <a:srgbClr val="FF0000"/>
                </a:solidFill>
              </a:rPr>
              <a:t>Heaven and earth are </a:t>
            </a:r>
          </a:p>
          <a:p>
            <a:r>
              <a:rPr lang="en-GB" sz="4000" dirty="0">
                <a:solidFill>
                  <a:srgbClr val="FF0000"/>
                </a:solidFill>
              </a:rPr>
              <a:t>full of your glory.</a:t>
            </a:r>
          </a:p>
          <a:p>
            <a:r>
              <a:rPr lang="en-GB" sz="4000" dirty="0">
                <a:solidFill>
                  <a:srgbClr val="FF0000"/>
                </a:solidFill>
              </a:rPr>
              <a:t>Hosanna in the highest.</a:t>
            </a:r>
          </a:p>
          <a:p>
            <a:r>
              <a:rPr lang="en-GB" sz="4000" dirty="0">
                <a:solidFill>
                  <a:srgbClr val="FF0000"/>
                </a:solidFill>
              </a:rPr>
              <a:t>Blessed is he who comes </a:t>
            </a:r>
          </a:p>
          <a:p>
            <a:r>
              <a:rPr lang="en-GB" sz="4000" dirty="0">
                <a:solidFill>
                  <a:srgbClr val="FF0000"/>
                </a:solidFill>
              </a:rPr>
              <a:t>in the name of the Lord.</a:t>
            </a:r>
          </a:p>
          <a:p>
            <a:r>
              <a:rPr lang="en-GB" sz="4000" dirty="0">
                <a:solidFill>
                  <a:srgbClr val="FF0000"/>
                </a:solidFill>
              </a:rPr>
              <a:t>Hosanna in the highest</a:t>
            </a:r>
            <a:r>
              <a:rPr lang="en-GB" sz="5000" b="1" dirty="0">
                <a:solidFill>
                  <a:srgbClr val="FF0000"/>
                </a:solidFill>
              </a:rPr>
              <a:t>.</a:t>
            </a:r>
          </a:p>
          <a:p>
            <a:endParaRPr lang="en-GB" sz="5400" b="1" dirty="0">
              <a:solidFill>
                <a:srgbClr val="FF0000"/>
              </a:solidFill>
              <a:effectLst>
                <a:outerShdw blurRad="50800" dist="38100" dir="16200000" rotWithShape="0">
                  <a:prstClr val="black">
                    <a:alpha val="40000"/>
                  </a:prstClr>
                </a:outerShdw>
              </a:effectLst>
            </a:endParaRPr>
          </a:p>
          <a:p>
            <a:endParaRPr lang="en-GB" sz="5400" b="1" dirty="0">
              <a:effectLst>
                <a:outerShdw blurRad="50800" dist="38100" dir="16200000" rotWithShape="0">
                  <a:prstClr val="black">
                    <a:alpha val="40000"/>
                  </a:prstClr>
                </a:outerShdw>
              </a:effectLst>
            </a:endParaRPr>
          </a:p>
          <a:p>
            <a:endParaRPr lang="en-GB" sz="5400" b="1" dirty="0">
              <a:effectLst>
                <a:outerShdw blurRad="50800" dist="38100" dir="16200000" rotWithShape="0">
                  <a:prstClr val="black">
                    <a:alpha val="40000"/>
                  </a:prstClr>
                </a:outerShdw>
              </a:effectLst>
            </a:endParaRPr>
          </a:p>
          <a:p>
            <a:endParaRPr lang="en-GB" sz="5400" b="1" dirty="0">
              <a:effectLst>
                <a:outerShdw blurRad="50800" dist="38100" dir="16200000" rotWithShape="0">
                  <a:prstClr val="black">
                    <a:alpha val="40000"/>
                  </a:prstClr>
                </a:outerShdw>
              </a:effectLst>
            </a:endParaRPr>
          </a:p>
          <a:p>
            <a:endParaRPr lang="en-GB" sz="5400" dirty="0"/>
          </a:p>
          <a:p>
            <a:pPr algn="ctr"/>
            <a:endParaRPr lang="en-GB" sz="3600" b="1" cap="none" spc="0" dirty="0">
              <a:ln w="19050"/>
              <a:solidFill>
                <a:schemeClr val="tx1"/>
              </a:solidFill>
              <a:effectLst>
                <a:outerShdw blurRad="38100" dist="38100" dir="2700000" algn="tl">
                  <a:srgbClr val="000000">
                    <a:alpha val="43137"/>
                  </a:srgbClr>
                </a:outerShdw>
              </a:effectLst>
            </a:endParaRPr>
          </a:p>
        </p:txBody>
      </p:sp>
      <p:sp>
        <p:nvSpPr>
          <p:cNvPr id="6" name="TextBox 5">
            <a:extLst>
              <a:ext uri="{FF2B5EF4-FFF2-40B4-BE49-F238E27FC236}">
                <a16:creationId xmlns:a16="http://schemas.microsoft.com/office/drawing/2014/main" id="{046741A4-F491-8DE5-020C-CC9D4C549DF7}"/>
              </a:ext>
            </a:extLst>
          </p:cNvPr>
          <p:cNvSpPr txBox="1"/>
          <p:nvPr/>
        </p:nvSpPr>
        <p:spPr>
          <a:xfrm>
            <a:off x="107504" y="796326"/>
            <a:ext cx="1224136" cy="360040"/>
          </a:xfrm>
          <a:prstGeom prst="rect">
            <a:avLst/>
          </a:prstGeom>
          <a:noFill/>
        </p:spPr>
        <p:txBody>
          <a:bodyPr wrap="square" rtlCol="0">
            <a:spAutoFit/>
          </a:bodyPr>
          <a:lstStyle/>
          <a:p>
            <a:r>
              <a:rPr lang="en-GB" b="1" dirty="0">
                <a:solidFill>
                  <a:schemeClr val="bg2">
                    <a:lumMod val="10000"/>
                  </a:schemeClr>
                </a:solidFill>
              </a:rPr>
              <a:t>ALL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icture1.jpg"/>
          <p:cNvPicPr>
            <a:picLocks noChangeAspect="1"/>
          </p:cNvPicPr>
          <p:nvPr/>
        </p:nvPicPr>
        <p:blipFill>
          <a:blip r:embed="rId2" cstate="print"/>
          <a:stretch>
            <a:fillRect/>
          </a:stretch>
        </p:blipFill>
        <p:spPr>
          <a:xfrm>
            <a:off x="0" y="32079"/>
            <a:ext cx="9144000" cy="6858000"/>
          </a:xfrm>
          <a:prstGeom prst="rect">
            <a:avLst/>
          </a:prstGeom>
        </p:spPr>
      </p:pic>
      <p:pic>
        <p:nvPicPr>
          <p:cNvPr id="4" name="Picture 3">
            <a:extLst>
              <a:ext uri="{FF2B5EF4-FFF2-40B4-BE49-F238E27FC236}">
                <a16:creationId xmlns:a16="http://schemas.microsoft.com/office/drawing/2014/main" id="{B2A5A7CC-09AA-502C-5085-CB71C46AF7A0}"/>
              </a:ext>
            </a:extLst>
          </p:cNvPr>
          <p:cNvPicPr>
            <a:picLocks noChangeAspect="1"/>
          </p:cNvPicPr>
          <p:nvPr/>
        </p:nvPicPr>
        <p:blipFill>
          <a:blip r:embed="rId3"/>
          <a:stretch>
            <a:fillRect/>
          </a:stretch>
        </p:blipFill>
        <p:spPr>
          <a:xfrm>
            <a:off x="5076056" y="908720"/>
            <a:ext cx="4865030" cy="6578154"/>
          </a:xfrm>
          <a:prstGeom prst="rect">
            <a:avLst/>
          </a:prstGeom>
        </p:spPr>
      </p:pic>
      <p:sp>
        <p:nvSpPr>
          <p:cNvPr id="3" name="Rectangle 2"/>
          <p:cNvSpPr/>
          <p:nvPr/>
        </p:nvSpPr>
        <p:spPr>
          <a:xfrm>
            <a:off x="0" y="476672"/>
            <a:ext cx="6300192" cy="6694140"/>
          </a:xfrm>
          <a:prstGeom prst="rect">
            <a:avLst/>
          </a:prstGeom>
        </p:spPr>
        <p:txBody>
          <a:bodyPr wrap="square">
            <a:spAutoFit/>
          </a:bodyPr>
          <a:lstStyle/>
          <a:p>
            <a:pPr algn="just">
              <a:spcBef>
                <a:spcPts val="300"/>
              </a:spcBef>
              <a:spcAft>
                <a:spcPts val="300"/>
              </a:spcAft>
            </a:pPr>
            <a:r>
              <a:rPr lang="en-US" sz="3600" dirty="0">
                <a:latin typeface="Calibri Light" panose="020F0302020204030204" pitchFamily="34" charset="0"/>
                <a:ea typeface="Times New Roman" panose="02020603050405020304" pitchFamily="18" charset="0"/>
              </a:rPr>
              <a:t>This next part is very special. This is where the bread and wine get changed into the Body and Blood of Christ. </a:t>
            </a:r>
            <a:r>
              <a:rPr lang="en-US" sz="3600" b="1" dirty="0">
                <a:latin typeface="Calibri Light" panose="020F0302020204030204" pitchFamily="34" charset="0"/>
                <a:ea typeface="Times New Roman" panose="02020603050405020304" pitchFamily="18" charset="0"/>
              </a:rPr>
              <a:t>You’re supposed to kneel now. </a:t>
            </a:r>
            <a:endParaRPr lang="en-GB" sz="3600" b="1"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sz="3600" dirty="0">
                <a:latin typeface="Calibri Light" panose="020F0302020204030204" pitchFamily="34" charset="0"/>
                <a:ea typeface="Times New Roman" panose="02020603050405020304" pitchFamily="18" charset="0"/>
              </a:rPr>
              <a:t> </a:t>
            </a:r>
            <a:endParaRPr lang="en-GB" sz="3600"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sz="3600" dirty="0">
                <a:latin typeface="Calibri Light" panose="020F0302020204030204" pitchFamily="34" charset="0"/>
                <a:ea typeface="Times New Roman" panose="02020603050405020304" pitchFamily="18" charset="0"/>
              </a:rPr>
              <a:t>After the priest’s been praying for awhile, he’ll remind us of the Last Supper. Then he’ll hold the bread up and say the words Jesus said: </a:t>
            </a:r>
            <a:endParaRPr lang="en-GB" sz="3600"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dirty="0">
                <a:solidFill>
                  <a:srgbClr val="7030A0"/>
                </a:solidFill>
                <a:latin typeface="Calibri Light" panose="020F030202020403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679998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icture1.jpg"/>
          <p:cNvPicPr>
            <a:picLocks noChangeAspect="1"/>
          </p:cNvPicPr>
          <p:nvPr/>
        </p:nvPicPr>
        <p:blipFill>
          <a:blip r:embed="rId2" cstate="print"/>
          <a:stretch>
            <a:fillRect/>
          </a:stretch>
        </p:blipFill>
        <p:spPr>
          <a:xfrm>
            <a:off x="0" y="0"/>
            <a:ext cx="9144000" cy="6858000"/>
          </a:xfrm>
          <a:prstGeom prst="rect">
            <a:avLst/>
          </a:prstGeom>
        </p:spPr>
      </p:pic>
      <p:pic>
        <p:nvPicPr>
          <p:cNvPr id="4" name="Picture 3">
            <a:extLst>
              <a:ext uri="{FF2B5EF4-FFF2-40B4-BE49-F238E27FC236}">
                <a16:creationId xmlns:a16="http://schemas.microsoft.com/office/drawing/2014/main" id="{B2A5A7CC-09AA-502C-5085-CB71C46AF7A0}"/>
              </a:ext>
            </a:extLst>
          </p:cNvPr>
          <p:cNvPicPr>
            <a:picLocks noChangeAspect="1"/>
          </p:cNvPicPr>
          <p:nvPr/>
        </p:nvPicPr>
        <p:blipFill>
          <a:blip r:embed="rId3"/>
          <a:stretch>
            <a:fillRect/>
          </a:stretch>
        </p:blipFill>
        <p:spPr>
          <a:xfrm>
            <a:off x="5508104" y="2060848"/>
            <a:ext cx="3817151" cy="5161285"/>
          </a:xfrm>
          <a:prstGeom prst="rect">
            <a:avLst/>
          </a:prstGeom>
        </p:spPr>
      </p:pic>
      <p:sp>
        <p:nvSpPr>
          <p:cNvPr id="3" name="Rectangle 2"/>
          <p:cNvSpPr/>
          <p:nvPr/>
        </p:nvSpPr>
        <p:spPr>
          <a:xfrm>
            <a:off x="179512" y="339693"/>
            <a:ext cx="6678488" cy="5901616"/>
          </a:xfrm>
          <a:prstGeom prst="rect">
            <a:avLst/>
          </a:prstGeom>
        </p:spPr>
        <p:txBody>
          <a:bodyPr wrap="square">
            <a:spAutoFit/>
          </a:bodyPr>
          <a:lstStyle/>
          <a:p>
            <a:pPr marL="182245">
              <a:spcBef>
                <a:spcPts val="300"/>
              </a:spcBef>
              <a:spcAft>
                <a:spcPts val="300"/>
              </a:spcAft>
            </a:pPr>
            <a:r>
              <a:rPr lang="en-US" sz="2400" b="1" dirty="0">
                <a:solidFill>
                  <a:srgbClr val="7030A0"/>
                </a:solidFill>
                <a:latin typeface="Calibri Light" panose="020F0302020204030204" pitchFamily="34" charset="0"/>
                <a:ea typeface="Times New Roman" panose="02020603050405020304" pitchFamily="18" charset="0"/>
              </a:rPr>
              <a:t>TAKE THIS, ALL OF YOU, AND EAT IT: THIS IS MY BODY WHICH WILL BE GIVEN UP FOR YOU. </a:t>
            </a:r>
            <a:endParaRPr lang="en-GB" sz="2400" b="1" dirty="0">
              <a:latin typeface="Times New Roman" panose="02020603050405020304" pitchFamily="18" charset="0"/>
              <a:ea typeface="Times New Roman" panose="02020603050405020304" pitchFamily="18" charset="0"/>
            </a:endParaRPr>
          </a:p>
          <a:p>
            <a:pPr>
              <a:spcBef>
                <a:spcPts val="300"/>
              </a:spcBef>
              <a:spcAft>
                <a:spcPts val="300"/>
              </a:spcAft>
            </a:pPr>
            <a:r>
              <a:rPr lang="en-US" sz="2400" b="1" dirty="0">
                <a:latin typeface="Calibri Light" panose="020F0302020204030204" pitchFamily="34" charset="0"/>
                <a:ea typeface="Times New Roman" panose="02020603050405020304" pitchFamily="18" charset="0"/>
              </a:rPr>
              <a:t>As these words are said, the bread changes into the Body of Christ. This is such a special moment that bells are rung sometimes. </a:t>
            </a:r>
            <a:endParaRPr lang="en-GB" sz="2400" b="1" dirty="0">
              <a:latin typeface="Times New Roman" panose="02020603050405020304" pitchFamily="18" charset="0"/>
              <a:ea typeface="Times New Roman" panose="02020603050405020304" pitchFamily="18" charset="0"/>
            </a:endParaRPr>
          </a:p>
          <a:p>
            <a:pPr>
              <a:spcBef>
                <a:spcPts val="300"/>
              </a:spcBef>
              <a:spcAft>
                <a:spcPts val="300"/>
              </a:spcAft>
            </a:pPr>
            <a:r>
              <a:rPr lang="en-US" sz="2400" b="1" dirty="0">
                <a:latin typeface="Calibri Light" panose="020F0302020204030204" pitchFamily="34" charset="0"/>
                <a:ea typeface="Times New Roman" panose="02020603050405020304" pitchFamily="18" charset="0"/>
              </a:rPr>
              <a:t>The priest prays a bit more, holds up the cup, and says the words Jesus said: </a:t>
            </a:r>
            <a:endParaRPr lang="en-GB" sz="2400" b="1"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2400" b="1" dirty="0">
                <a:solidFill>
                  <a:srgbClr val="7030A0"/>
                </a:solidFill>
                <a:latin typeface="Calibri Light" panose="020F0302020204030204" pitchFamily="34" charset="0"/>
                <a:ea typeface="Times New Roman" panose="02020603050405020304" pitchFamily="18" charset="0"/>
              </a:rPr>
              <a:t>TAKE THIS, ALL OF YOU, AND DRINK FROM IT: THIS IS THE CUP OF MY BLOOD, THE BLOOD OF THE NEW AND EVERLASTING COVENANT. IT WILL BE SHED FOR YOU AND FOR ALL SO THAT SINS MAY BE FORGIVEN. DO THIS IN MEMORY OF ME. </a:t>
            </a:r>
            <a:endParaRPr lang="en-GB" sz="2400" b="1" dirty="0">
              <a:latin typeface="Times New Roman" panose="02020603050405020304" pitchFamily="18" charset="0"/>
              <a:ea typeface="Times New Roman" panose="02020603050405020304" pitchFamily="18" charset="0"/>
            </a:endParaRPr>
          </a:p>
          <a:p>
            <a:r>
              <a:rPr lang="en-US" sz="2400" b="1" dirty="0">
                <a:latin typeface="Calibri Light" panose="020F0302020204030204" pitchFamily="34" charset="0"/>
                <a:ea typeface="Times New Roman" panose="02020603050405020304" pitchFamily="18" charset="0"/>
              </a:rPr>
              <a:t>As these words are said, the wine changes into the Blood of Christ. Again, this is a special moment, and bells might be rung.</a:t>
            </a:r>
            <a:endParaRPr lang="en-GB" sz="2400" b="1" dirty="0"/>
          </a:p>
        </p:txBody>
      </p:sp>
    </p:spTree>
    <p:extLst>
      <p:ext uri="{BB962C8B-B14F-4D97-AF65-F5344CB8AC3E}">
        <p14:creationId xmlns:p14="http://schemas.microsoft.com/office/powerpoint/2010/main" val="36352867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1268760"/>
            <a:ext cx="8352928" cy="3939540"/>
          </a:xfrm>
          <a:prstGeom prst="rect">
            <a:avLst/>
          </a:prstGeom>
        </p:spPr>
        <p:txBody>
          <a:bodyPr wrap="square">
            <a:spAutoFit/>
          </a:bodyPr>
          <a:lstStyle/>
          <a:p>
            <a:pPr>
              <a:spcBef>
                <a:spcPts val="300"/>
              </a:spcBef>
              <a:spcAft>
                <a:spcPts val="300"/>
              </a:spcAft>
            </a:pPr>
            <a:r>
              <a:rPr lang="en-US" sz="4000" dirty="0">
                <a:latin typeface="Calibri Light" panose="020F0302020204030204" pitchFamily="34" charset="0"/>
                <a:ea typeface="Times New Roman" panose="02020603050405020304" pitchFamily="18" charset="0"/>
              </a:rPr>
              <a:t>Everyone usually stands up now, although some churches stay kneeling, the following is said: </a:t>
            </a:r>
            <a:endParaRPr lang="en-GB" sz="40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4000" dirty="0">
                <a:latin typeface="Calibri Light" panose="020F0302020204030204" pitchFamily="34" charset="0"/>
                <a:ea typeface="Times New Roman" panose="02020603050405020304" pitchFamily="18" charset="0"/>
              </a:rPr>
              <a:t>Let us proclaim the mystery of faith: </a:t>
            </a:r>
            <a:endParaRPr lang="en-GB" sz="40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4000" b="1" dirty="0">
                <a:solidFill>
                  <a:srgbClr val="FF0000"/>
                </a:solidFill>
                <a:latin typeface="Calibri Light" panose="020F0302020204030204" pitchFamily="34" charset="0"/>
                <a:ea typeface="Times New Roman" panose="02020603050405020304" pitchFamily="18" charset="0"/>
              </a:rPr>
              <a:t>Christ has died, Christ is risen, Christ will come again</a:t>
            </a:r>
            <a:r>
              <a:rPr lang="en-US" sz="4000" b="1" dirty="0">
                <a:latin typeface="Calibri Light" panose="020F0302020204030204" pitchFamily="34" charset="0"/>
                <a:ea typeface="Times New Roman" panose="02020603050405020304" pitchFamily="18" charset="0"/>
              </a:rPr>
              <a:t>. </a:t>
            </a:r>
            <a:endParaRPr lang="en-GB" sz="40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63285536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Picture1.jpg"/>
          <p:cNvPicPr>
            <a:picLocks noChangeAspect="1"/>
          </p:cNvPicPr>
          <p:nvPr/>
        </p:nvPicPr>
        <p:blipFill>
          <a:blip r:embed="rId2" cstate="print"/>
          <a:stretch>
            <a:fillRect/>
          </a:stretch>
        </p:blipFill>
        <p:spPr>
          <a:xfrm>
            <a:off x="0" y="0"/>
            <a:ext cx="9144000" cy="6858000"/>
          </a:xfrm>
          <a:prstGeom prst="rect">
            <a:avLst/>
          </a:prstGeom>
        </p:spPr>
      </p:pic>
      <p:pic>
        <p:nvPicPr>
          <p:cNvPr id="4" name="Picture 3">
            <a:extLst>
              <a:ext uri="{FF2B5EF4-FFF2-40B4-BE49-F238E27FC236}">
                <a16:creationId xmlns:a16="http://schemas.microsoft.com/office/drawing/2014/main" id="{B2A5A7CC-09AA-502C-5085-CB71C46AF7A0}"/>
              </a:ext>
            </a:extLst>
          </p:cNvPr>
          <p:cNvPicPr>
            <a:picLocks noChangeAspect="1"/>
          </p:cNvPicPr>
          <p:nvPr/>
        </p:nvPicPr>
        <p:blipFill>
          <a:blip r:embed="rId3"/>
          <a:stretch>
            <a:fillRect/>
          </a:stretch>
        </p:blipFill>
        <p:spPr>
          <a:xfrm>
            <a:off x="4895528" y="908720"/>
            <a:ext cx="4865030" cy="6578154"/>
          </a:xfrm>
          <a:prstGeom prst="rect">
            <a:avLst/>
          </a:prstGeom>
        </p:spPr>
      </p:pic>
      <p:sp>
        <p:nvSpPr>
          <p:cNvPr id="3" name="Rectangle 2"/>
          <p:cNvSpPr/>
          <p:nvPr/>
        </p:nvSpPr>
        <p:spPr>
          <a:xfrm>
            <a:off x="323528" y="320169"/>
            <a:ext cx="6048672" cy="5786199"/>
          </a:xfrm>
          <a:prstGeom prst="rect">
            <a:avLst/>
          </a:prstGeom>
        </p:spPr>
        <p:txBody>
          <a:bodyPr wrap="square">
            <a:spAutoFit/>
          </a:bodyPr>
          <a:lstStyle/>
          <a:p>
            <a:pPr>
              <a:spcBef>
                <a:spcPts val="300"/>
              </a:spcBef>
              <a:spcAft>
                <a:spcPts val="300"/>
              </a:spcAft>
            </a:pPr>
            <a:r>
              <a:rPr lang="en-US" sz="3600" dirty="0">
                <a:latin typeface="Calibri Light" panose="020F0302020204030204" pitchFamily="34" charset="0"/>
                <a:ea typeface="Times New Roman" panose="02020603050405020304" pitchFamily="18" charset="0"/>
              </a:rPr>
              <a:t>The priest will hold up the Body of Christ (it’s on the plate) and the cup with the Blood of Christ, and says: </a:t>
            </a:r>
            <a:endParaRPr lang="en-GB" sz="36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600" b="1" dirty="0">
                <a:latin typeface="Calibri Light" panose="020F0302020204030204" pitchFamily="34" charset="0"/>
                <a:ea typeface="Times New Roman" panose="02020603050405020304" pitchFamily="18" charset="0"/>
              </a:rPr>
              <a:t>Through him, with him, in him, in the unity of the Holy Spirit, all glory and honor is yours, almighty Father, for ever and ever. </a:t>
            </a:r>
            <a:endParaRPr lang="en-GB" sz="3600" b="1"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600" b="1" dirty="0">
                <a:solidFill>
                  <a:srgbClr val="FF0000"/>
                </a:solidFill>
                <a:latin typeface="Calibri Light" panose="020F0302020204030204" pitchFamily="34" charset="0"/>
                <a:ea typeface="Times New Roman" panose="02020603050405020304" pitchFamily="18" charset="0"/>
              </a:rPr>
              <a:t>Amen. </a:t>
            </a:r>
            <a:endParaRPr lang="en-GB" sz="36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379750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1B8DD82-22D6-C147-3E11-ADE03FEB00F3}"/>
              </a:ext>
            </a:extLst>
          </p:cNvPr>
          <p:cNvSpPr txBox="1"/>
          <p:nvPr/>
        </p:nvSpPr>
        <p:spPr>
          <a:xfrm>
            <a:off x="114400" y="764704"/>
            <a:ext cx="1224136" cy="360040"/>
          </a:xfrm>
          <a:prstGeom prst="rect">
            <a:avLst/>
          </a:prstGeom>
          <a:noFill/>
        </p:spPr>
        <p:txBody>
          <a:bodyPr wrap="square" rtlCol="0">
            <a:spAutoFit/>
          </a:bodyPr>
          <a:lstStyle/>
          <a:p>
            <a:r>
              <a:rPr lang="en-GB" b="1" dirty="0">
                <a:solidFill>
                  <a:schemeClr val="bg2">
                    <a:lumMod val="10000"/>
                  </a:schemeClr>
                </a:solidFill>
              </a:rPr>
              <a:t>ALL</a:t>
            </a:r>
          </a:p>
        </p:txBody>
      </p:sp>
      <p:sp>
        <p:nvSpPr>
          <p:cNvPr id="4" name="Text Box 1">
            <a:extLst>
              <a:ext uri="{FF2B5EF4-FFF2-40B4-BE49-F238E27FC236}">
                <a16:creationId xmlns:a16="http://schemas.microsoft.com/office/drawing/2014/main" id="{56EF446E-318E-F711-83CF-96F7327D3553}"/>
              </a:ext>
            </a:extLst>
          </p:cNvPr>
          <p:cNvSpPr txBox="1"/>
          <p:nvPr/>
        </p:nvSpPr>
        <p:spPr>
          <a:xfrm>
            <a:off x="540443" y="1772816"/>
            <a:ext cx="8418040" cy="3920937"/>
          </a:xfrm>
          <a:prstGeom prst="rect">
            <a:avLst/>
          </a:prstGeom>
          <a:noFill/>
          <a:ln cap="flat">
            <a:noFill/>
          </a:ln>
        </p:spPr>
        <p:txBody>
          <a:bodyPr lIns="90004" tIns="44997" rIns="90004" bIns="44997" anchor="t" compatLnSpc="0"/>
          <a:lstStyle/>
          <a:p>
            <a:pPr algn="r">
              <a:lnSpc>
                <a:spcPts val="6500"/>
              </a:lnSpc>
            </a:pPr>
            <a:r>
              <a:rPr lang="en-GB" sz="2800" spc="-150" dirty="0">
                <a:solidFill>
                  <a:srgbClr val="FF0000"/>
                </a:solidFill>
                <a:cs typeface="Arial" panose="020B0604020202020204" pitchFamily="34" charset="0"/>
              </a:rPr>
              <a:t>Our Father, who art in  heaven, hallowed be thy </a:t>
            </a:r>
          </a:p>
          <a:p>
            <a:pPr>
              <a:lnSpc>
                <a:spcPts val="6500"/>
              </a:lnSpc>
            </a:pPr>
            <a:r>
              <a:rPr lang="en-GB" sz="2800" spc="-150" dirty="0">
                <a:solidFill>
                  <a:srgbClr val="FF0000"/>
                </a:solidFill>
                <a:cs typeface="Arial" panose="020B0604020202020204" pitchFamily="34" charset="0"/>
              </a:rPr>
              <a:t>name; thy kingdom come, thy will be done, on earth </a:t>
            </a:r>
          </a:p>
          <a:p>
            <a:pPr>
              <a:lnSpc>
                <a:spcPts val="6500"/>
              </a:lnSpc>
            </a:pPr>
            <a:r>
              <a:rPr lang="en-GB" sz="2800" spc="-150" dirty="0">
                <a:solidFill>
                  <a:srgbClr val="FF0000"/>
                </a:solidFill>
                <a:cs typeface="Arial" panose="020B0604020202020204" pitchFamily="34" charset="0"/>
              </a:rPr>
              <a:t>as it is in heaven. Give us this day our daily bread, and forgive us our  trespasses, as we forgive those who trespass against us; and lead us not into temptation, but deliver us from evil.</a:t>
            </a:r>
          </a:p>
          <a:p>
            <a:pPr>
              <a:lnSpc>
                <a:spcPts val="6500"/>
              </a:lnSpc>
            </a:pPr>
            <a:endParaRPr lang="en-GB" sz="2800" spc="-150" dirty="0">
              <a:solidFill>
                <a:srgbClr val="FF0000"/>
              </a:solidFill>
              <a:cs typeface="Arial" panose="020B0604020202020204" pitchFamily="34" charset="0"/>
            </a:endParaRPr>
          </a:p>
        </p:txBody>
      </p:sp>
      <p:sp>
        <p:nvSpPr>
          <p:cNvPr id="2" name="Rectangle 1"/>
          <p:cNvSpPr/>
          <p:nvPr/>
        </p:nvSpPr>
        <p:spPr>
          <a:xfrm>
            <a:off x="539552" y="262969"/>
            <a:ext cx="8208912" cy="1723549"/>
          </a:xfrm>
          <a:prstGeom prst="rect">
            <a:avLst/>
          </a:prstGeom>
        </p:spPr>
        <p:txBody>
          <a:bodyPr wrap="square">
            <a:spAutoFit/>
          </a:bodyPr>
          <a:lstStyle/>
          <a:p>
            <a:pPr algn="ctr">
              <a:spcBef>
                <a:spcPts val="300"/>
              </a:spcBef>
              <a:spcAft>
                <a:spcPts val="300"/>
              </a:spcAft>
            </a:pPr>
            <a:r>
              <a:rPr lang="en-US" sz="2400" b="1" dirty="0">
                <a:latin typeface="Calibri Light" panose="020F0302020204030204" pitchFamily="34" charset="0"/>
                <a:ea typeface="Times New Roman" panose="02020603050405020304" pitchFamily="18" charset="0"/>
              </a:rPr>
              <a:t>COMMUNION RITE </a:t>
            </a:r>
            <a:endParaRPr lang="en-GB" sz="2400" dirty="0">
              <a:latin typeface="Times New Roman" panose="02020603050405020304" pitchFamily="18" charset="0"/>
              <a:ea typeface="Times New Roman" panose="02020603050405020304" pitchFamily="18" charset="0"/>
            </a:endParaRPr>
          </a:p>
          <a:p>
            <a:pPr algn="ctr">
              <a:spcBef>
                <a:spcPts val="300"/>
              </a:spcBef>
              <a:spcAft>
                <a:spcPts val="300"/>
              </a:spcAft>
            </a:pPr>
            <a:r>
              <a:rPr lang="en-US" sz="2400" b="1" dirty="0">
                <a:latin typeface="Calibri Light" panose="020F0302020204030204" pitchFamily="34" charset="0"/>
                <a:ea typeface="Times New Roman" panose="02020603050405020304" pitchFamily="18" charset="0"/>
              </a:rPr>
              <a:t>LORD’S PRAYER </a:t>
            </a:r>
            <a:endParaRPr lang="en-GB" sz="2400"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sz="2400" dirty="0">
                <a:latin typeface="Calibri Light" panose="020F0302020204030204" pitchFamily="34" charset="0"/>
                <a:ea typeface="Times New Roman" panose="02020603050405020304" pitchFamily="18" charset="0"/>
              </a:rPr>
              <a:t>It’s time to pray the Lord’s Prayer (the Our Father). If you’re still kneeling, you should stand up now. </a:t>
            </a:r>
            <a:endParaRPr lang="en-GB" sz="2400" dirty="0">
              <a:latin typeface="Times New Roman" panose="02020603050405020304" pitchFamily="18" charset="0"/>
              <a:ea typeface="Times New Roman" panose="02020603050405020304" pitchFamily="18"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E82DC0B5-67C0-9197-79D6-0F6EBDF8228E}"/>
              </a:ext>
            </a:extLst>
          </p:cNvPr>
          <p:cNvSpPr txBox="1"/>
          <p:nvPr/>
        </p:nvSpPr>
        <p:spPr>
          <a:xfrm>
            <a:off x="-972616" y="456286"/>
            <a:ext cx="10116616" cy="5293718"/>
          </a:xfrm>
          <a:prstGeom prst="rect">
            <a:avLst/>
          </a:prstGeom>
          <a:noFill/>
          <a:ln cap="flat">
            <a:noFill/>
          </a:ln>
        </p:spPr>
        <p:txBody>
          <a:bodyPr lIns="90004" tIns="44997" rIns="90004" bIns="44997" anchor="t" compatLnSpc="0"/>
          <a:lstStyle/>
          <a:p>
            <a:pPr marL="2692400" indent="-2608263">
              <a:lnSpc>
                <a:spcPts val="6500"/>
              </a:lnSpc>
            </a:pPr>
            <a:r>
              <a:rPr lang="en-GB" sz="6600" i="1" spc="-150" dirty="0">
                <a:ln w="12700">
                  <a:solidFill>
                    <a:schemeClr val="tx1"/>
                  </a:solidFill>
                </a:ln>
                <a:solidFill>
                  <a:schemeClr val="accent1"/>
                </a:solidFill>
                <a:effectLst>
                  <a:outerShdw blurRad="50800" dist="50800" dir="16200000" rotWithShape="0">
                    <a:prstClr val="black">
                      <a:alpha val="40000"/>
                    </a:prstClr>
                  </a:outerShdw>
                </a:effectLst>
                <a:latin typeface="Arial Narrow" panose="020B0606020202030204" pitchFamily="34" charset="0"/>
                <a:cs typeface="Arial" panose="020B0604020202020204" pitchFamily="34" charset="0"/>
              </a:rPr>
              <a:t>	</a:t>
            </a:r>
            <a:r>
              <a:rPr lang="en-GB" sz="5400" i="1" spc="-150" dirty="0">
                <a:ln>
                  <a:solidFill>
                    <a:schemeClr val="tx1"/>
                  </a:solidFill>
                </a:ln>
                <a:effectLst>
                  <a:outerShdw blurRad="38100" dist="38100" dir="2700000" algn="tl">
                    <a:srgbClr val="000000">
                      <a:alpha val="43137"/>
                    </a:srgbClr>
                  </a:outerShdw>
                </a:effectLst>
                <a:cs typeface="Arial" panose="020B0604020202020204" pitchFamily="34" charset="0"/>
              </a:rPr>
              <a:t>Deliver us Lord…and the coming of our Saviour, </a:t>
            </a:r>
          </a:p>
          <a:p>
            <a:pPr marL="2692400" indent="-2608263">
              <a:lnSpc>
                <a:spcPts val="6500"/>
              </a:lnSpc>
            </a:pPr>
            <a:r>
              <a:rPr lang="en-GB" sz="5400" i="1" spc="-150" dirty="0">
                <a:ln>
                  <a:solidFill>
                    <a:schemeClr val="tx1"/>
                  </a:solidFill>
                </a:ln>
                <a:effectLst>
                  <a:outerShdw blurRad="38100" dist="38100" dir="2700000" algn="tl">
                    <a:srgbClr val="000000">
                      <a:alpha val="43137"/>
                    </a:srgbClr>
                  </a:outerShdw>
                </a:effectLst>
                <a:cs typeface="Arial" panose="020B0604020202020204" pitchFamily="34" charset="0"/>
              </a:rPr>
              <a:t>		Jesus Christ.</a:t>
            </a:r>
            <a:endParaRPr lang="en-GB" sz="3200" i="1" spc="-150" dirty="0">
              <a:ln w="12700">
                <a:solidFill>
                  <a:schemeClr val="tx1"/>
                </a:solidFill>
              </a:ln>
              <a:effectLst>
                <a:outerShdw blurRad="38100" dist="38100" dir="2700000" algn="tl">
                  <a:srgbClr val="000000">
                    <a:alpha val="43137"/>
                  </a:srgbClr>
                </a:outerShdw>
              </a:effectLst>
              <a:cs typeface="Arial" panose="020B0604020202020204" pitchFamily="34" charset="0"/>
            </a:endParaRPr>
          </a:p>
          <a:p>
            <a:pPr>
              <a:lnSpc>
                <a:spcPts val="6500"/>
              </a:lnSpc>
            </a:pPr>
            <a:r>
              <a:rPr lang="en-GB" sz="6600" spc="-300" dirty="0">
                <a:solidFill>
                  <a:schemeClr val="tx1"/>
                </a:solidFill>
                <a:effectLst>
                  <a:outerShdw blurRad="38100" dist="38100" dir="2700000" algn="tl">
                    <a:srgbClr val="000000">
                      <a:alpha val="43137"/>
                    </a:srgbClr>
                  </a:outerShdw>
                </a:effectLst>
                <a:cs typeface="Arial" panose="020B0604020202020204" pitchFamily="34" charset="0"/>
              </a:rPr>
              <a:t>      			</a:t>
            </a:r>
            <a:r>
              <a:rPr lang="en-GB" sz="4800" spc="-150" dirty="0">
                <a:solidFill>
                  <a:srgbClr val="FF0000"/>
                </a:solidFill>
                <a:cs typeface="Arial" panose="020B0604020202020204" pitchFamily="34" charset="0"/>
              </a:rPr>
              <a:t>For the kingdom, </a:t>
            </a:r>
          </a:p>
          <a:p>
            <a:pPr>
              <a:lnSpc>
                <a:spcPts val="6500"/>
              </a:lnSpc>
            </a:pPr>
            <a:r>
              <a:rPr lang="en-GB" sz="4800" spc="-150" dirty="0">
                <a:solidFill>
                  <a:srgbClr val="FF0000"/>
                </a:solidFill>
                <a:cs typeface="Arial" panose="020B0604020202020204" pitchFamily="34" charset="0"/>
              </a:rPr>
              <a:t>    				the power and the glory </a:t>
            </a:r>
          </a:p>
          <a:p>
            <a:pPr>
              <a:lnSpc>
                <a:spcPts val="6500"/>
              </a:lnSpc>
            </a:pPr>
            <a:r>
              <a:rPr lang="en-GB" sz="4800" spc="-150" dirty="0">
                <a:solidFill>
                  <a:srgbClr val="FF0000"/>
                </a:solidFill>
                <a:cs typeface="Arial" panose="020B0604020202020204" pitchFamily="34" charset="0"/>
              </a:rPr>
              <a:t>					are yours now and forever</a:t>
            </a:r>
            <a:r>
              <a:rPr lang="en-GB" sz="4800" spc="-150" dirty="0">
                <a:solidFill>
                  <a:schemeClr val="tx1"/>
                </a:solidFill>
                <a:cs typeface="Arial" panose="020B0604020202020204" pitchFamily="34" charset="0"/>
              </a:rPr>
              <a:t>.</a:t>
            </a:r>
          </a:p>
        </p:txBody>
      </p:sp>
      <p:sp>
        <p:nvSpPr>
          <p:cNvPr id="4" name="TextBox 3">
            <a:extLst>
              <a:ext uri="{FF2B5EF4-FFF2-40B4-BE49-F238E27FC236}">
                <a16:creationId xmlns:a16="http://schemas.microsoft.com/office/drawing/2014/main" id="{DA074865-2504-1379-DC0F-B630B8A8B8D7}"/>
              </a:ext>
            </a:extLst>
          </p:cNvPr>
          <p:cNvSpPr txBox="1"/>
          <p:nvPr/>
        </p:nvSpPr>
        <p:spPr>
          <a:xfrm>
            <a:off x="323528" y="4293096"/>
            <a:ext cx="1224136" cy="360040"/>
          </a:xfrm>
          <a:prstGeom prst="rect">
            <a:avLst/>
          </a:prstGeom>
          <a:noFill/>
        </p:spPr>
        <p:txBody>
          <a:bodyPr wrap="square" rtlCol="0">
            <a:spAutoFit/>
          </a:bodyPr>
          <a:lstStyle/>
          <a:p>
            <a:r>
              <a:rPr lang="en-GB" b="1" dirty="0">
                <a:solidFill>
                  <a:schemeClr val="bg2">
                    <a:lumMod val="10000"/>
                  </a:schemeClr>
                </a:solidFill>
              </a:rPr>
              <a:t>ALL</a:t>
            </a:r>
          </a:p>
        </p:txBody>
      </p:sp>
      <p:sp>
        <p:nvSpPr>
          <p:cNvPr id="5" name="TextBox 4">
            <a:extLst>
              <a:ext uri="{FF2B5EF4-FFF2-40B4-BE49-F238E27FC236}">
                <a16:creationId xmlns:a16="http://schemas.microsoft.com/office/drawing/2014/main" id="{026F9933-7129-1044-EC8D-5BACFFB36E08}"/>
              </a:ext>
            </a:extLst>
          </p:cNvPr>
          <p:cNvSpPr txBox="1"/>
          <p:nvPr/>
        </p:nvSpPr>
        <p:spPr>
          <a:xfrm>
            <a:off x="179512" y="692696"/>
            <a:ext cx="1224136" cy="369332"/>
          </a:xfrm>
          <a:prstGeom prst="rect">
            <a:avLst/>
          </a:prstGeom>
          <a:noFill/>
        </p:spPr>
        <p:txBody>
          <a:bodyPr wrap="square" rtlCol="0">
            <a:spAutoFit/>
          </a:bodyPr>
          <a:lstStyle/>
          <a:p>
            <a:r>
              <a:rPr lang="en-GB" b="1" dirty="0">
                <a:ln>
                  <a:solidFill>
                    <a:sysClr val="windowText" lastClr="000000"/>
                  </a:solidFill>
                </a:ln>
                <a:solidFill>
                  <a:srgbClr val="FF0000"/>
                </a:solidFill>
              </a:rPr>
              <a:t>PRIEST</a:t>
            </a:r>
          </a:p>
        </p:txBody>
      </p:sp>
    </p:spTree>
    <p:extLst>
      <p:ext uri="{BB962C8B-B14F-4D97-AF65-F5344CB8AC3E}">
        <p14:creationId xmlns:p14="http://schemas.microsoft.com/office/powerpoint/2010/main" val="3095180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544" y="548680"/>
            <a:ext cx="8424936" cy="6201698"/>
          </a:xfrm>
          <a:prstGeom prst="rect">
            <a:avLst/>
          </a:prstGeom>
        </p:spPr>
        <p:txBody>
          <a:bodyPr wrap="square">
            <a:spAutoFit/>
          </a:bodyPr>
          <a:lstStyle/>
          <a:p>
            <a:pPr algn="ctr">
              <a:spcBef>
                <a:spcPts val="300"/>
              </a:spcBef>
              <a:spcAft>
                <a:spcPts val="300"/>
              </a:spcAft>
            </a:pPr>
            <a:r>
              <a:rPr lang="en-US" sz="4000" b="1" dirty="0">
                <a:solidFill>
                  <a:srgbClr val="000000"/>
                </a:solidFill>
                <a:latin typeface="Calibri Light" panose="020F0302020204030204" pitchFamily="34" charset="0"/>
                <a:ea typeface="Times New Roman" panose="02020603050405020304" pitchFamily="18" charset="0"/>
              </a:rPr>
              <a:t>SIGN OF PEACE </a:t>
            </a:r>
            <a:endParaRPr lang="en-GB" sz="40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Lord Jesus Christ, you said to your apostles: I leave you peace, my peace I give you. Look not on our sins, but on the faith of your Church, and grant us the peace and unity of your kingdom where you live for ever and ever. </a:t>
            </a:r>
          </a:p>
          <a:p>
            <a:pPr marL="182245">
              <a:spcBef>
                <a:spcPts val="300"/>
              </a:spcBef>
              <a:spcAft>
                <a:spcPts val="300"/>
              </a:spcAft>
            </a:pPr>
            <a:endParaRPr lang="en-GB" sz="24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2400" b="1" dirty="0">
                <a:solidFill>
                  <a:srgbClr val="FF0000"/>
                </a:solidFill>
                <a:latin typeface="Calibri Light" panose="020F0302020204030204" pitchFamily="34" charset="0"/>
                <a:ea typeface="Times New Roman" panose="02020603050405020304" pitchFamily="18" charset="0"/>
              </a:rPr>
              <a:t>You respond: Amen. </a:t>
            </a:r>
            <a:endParaRPr lang="en-GB" sz="2400" dirty="0">
              <a:solidFill>
                <a:srgbClr val="FF0000"/>
              </a:solidFill>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The peace of the Lord be with you always. </a:t>
            </a:r>
          </a:p>
          <a:p>
            <a:pPr marL="182245">
              <a:spcBef>
                <a:spcPts val="300"/>
              </a:spcBef>
              <a:spcAft>
                <a:spcPts val="300"/>
              </a:spcAft>
            </a:pPr>
            <a:endParaRPr lang="en-GB" sz="24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2400" b="1" dirty="0">
                <a:solidFill>
                  <a:srgbClr val="FF0000"/>
                </a:solidFill>
                <a:latin typeface="Calibri Light" panose="020F0302020204030204" pitchFamily="34" charset="0"/>
                <a:ea typeface="Times New Roman" panose="02020603050405020304" pitchFamily="18" charset="0"/>
              </a:rPr>
              <a:t>You Respond: And also with you. </a:t>
            </a:r>
            <a:endParaRPr lang="en-GB" sz="2400" dirty="0">
              <a:solidFill>
                <a:srgbClr val="FF0000"/>
              </a:solidFill>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Let us offer each other the sign of peace. </a:t>
            </a:r>
          </a:p>
          <a:p>
            <a:pPr marL="182245">
              <a:spcBef>
                <a:spcPts val="300"/>
              </a:spcBef>
              <a:spcAft>
                <a:spcPts val="300"/>
              </a:spcAft>
            </a:pPr>
            <a:endParaRPr lang="en-GB" sz="2400" dirty="0">
              <a:latin typeface="Times New Roman" panose="02020603050405020304" pitchFamily="18" charset="0"/>
              <a:ea typeface="Times New Roman" panose="02020603050405020304" pitchFamily="18" charset="0"/>
            </a:endParaRPr>
          </a:p>
          <a:p>
            <a:pPr>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It’s now time to give the sign of peace. It is time to shake hands with the people around you, and say to them</a:t>
            </a:r>
            <a:r>
              <a:rPr lang="en-US" sz="2400" dirty="0">
                <a:solidFill>
                  <a:srgbClr val="FF0000"/>
                </a:solidFill>
                <a:latin typeface="Calibri Light" panose="020F0302020204030204" pitchFamily="34" charset="0"/>
                <a:ea typeface="Times New Roman" panose="02020603050405020304" pitchFamily="18" charset="0"/>
              </a:rPr>
              <a:t>, “Peace be with you.” </a:t>
            </a:r>
            <a:endParaRPr lang="en-GB" sz="2400" dirty="0">
              <a:solidFill>
                <a:srgbClr val="FF0000"/>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101896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99592" y="764704"/>
            <a:ext cx="7632848" cy="5678478"/>
          </a:xfrm>
          <a:prstGeom prst="rect">
            <a:avLst/>
          </a:prstGeom>
        </p:spPr>
        <p:txBody>
          <a:bodyPr wrap="square">
            <a:spAutoFit/>
          </a:bodyPr>
          <a:lstStyle/>
          <a:p>
            <a:pPr algn="ctr">
              <a:spcBef>
                <a:spcPts val="300"/>
              </a:spcBef>
              <a:spcAft>
                <a:spcPts val="300"/>
              </a:spcAft>
            </a:pPr>
            <a:r>
              <a:rPr lang="en-US" sz="4000" b="1" dirty="0">
                <a:solidFill>
                  <a:srgbClr val="000000"/>
                </a:solidFill>
                <a:latin typeface="Calibri Light" panose="020F0302020204030204" pitchFamily="34" charset="0"/>
                <a:ea typeface="Times New Roman" panose="02020603050405020304" pitchFamily="18" charset="0"/>
              </a:rPr>
              <a:t>BREAKING OF THE BREAD </a:t>
            </a:r>
            <a:endParaRPr lang="en-GB" sz="4000"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Stop shaking hands now, and say: </a:t>
            </a:r>
            <a:endParaRPr lang="en-GB" sz="2400" dirty="0">
              <a:latin typeface="Times New Roman" panose="02020603050405020304" pitchFamily="18" charset="0"/>
              <a:ea typeface="Times New Roman" panose="02020603050405020304" pitchFamily="18" charset="0"/>
            </a:endParaRPr>
          </a:p>
          <a:p>
            <a:pPr marL="182245" algn="just">
              <a:spcBef>
                <a:spcPts val="300"/>
              </a:spcBef>
              <a:spcAft>
                <a:spcPts val="300"/>
              </a:spcAft>
            </a:pPr>
            <a:r>
              <a:rPr lang="en-US" sz="2400" b="1" dirty="0">
                <a:solidFill>
                  <a:srgbClr val="FF0000"/>
                </a:solidFill>
                <a:latin typeface="Calibri Light" panose="020F0302020204030204" pitchFamily="34" charset="0"/>
                <a:ea typeface="Times New Roman" panose="02020603050405020304" pitchFamily="18" charset="0"/>
              </a:rPr>
              <a:t>Lamb of God, you take away the sins of the world: have mercy on us. </a:t>
            </a:r>
          </a:p>
          <a:p>
            <a:pPr marL="182245" algn="just">
              <a:spcBef>
                <a:spcPts val="300"/>
              </a:spcBef>
              <a:spcAft>
                <a:spcPts val="300"/>
              </a:spcAft>
            </a:pPr>
            <a:r>
              <a:rPr lang="en-US" sz="2400" b="1" dirty="0">
                <a:solidFill>
                  <a:srgbClr val="FF0000"/>
                </a:solidFill>
                <a:latin typeface="Calibri Light" panose="020F0302020204030204" pitchFamily="34" charset="0"/>
                <a:ea typeface="Times New Roman" panose="02020603050405020304" pitchFamily="18" charset="0"/>
              </a:rPr>
              <a:t>Lamb of God, you take away the sins of the world: have mercy on us. </a:t>
            </a:r>
          </a:p>
          <a:p>
            <a:pPr marL="182245" algn="just">
              <a:spcBef>
                <a:spcPts val="300"/>
              </a:spcBef>
              <a:spcAft>
                <a:spcPts val="300"/>
              </a:spcAft>
            </a:pPr>
            <a:r>
              <a:rPr lang="en-US" sz="2400" b="1" dirty="0">
                <a:solidFill>
                  <a:srgbClr val="FF0000"/>
                </a:solidFill>
                <a:latin typeface="Calibri Light" panose="020F0302020204030204" pitchFamily="34" charset="0"/>
                <a:ea typeface="Times New Roman" panose="02020603050405020304" pitchFamily="18" charset="0"/>
              </a:rPr>
              <a:t>Lamb of God, you take away the sins of the world: grant us peace. </a:t>
            </a:r>
          </a:p>
          <a:p>
            <a:pPr marL="182245" algn="just">
              <a:spcBef>
                <a:spcPts val="300"/>
              </a:spcBef>
              <a:spcAft>
                <a:spcPts val="300"/>
              </a:spcAft>
            </a:pPr>
            <a:endParaRPr lang="en-US" sz="2400" b="1" dirty="0">
              <a:solidFill>
                <a:srgbClr val="000000"/>
              </a:solidFill>
              <a:latin typeface="Calibri Light" panose="020F0302020204030204" pitchFamily="34" charset="0"/>
              <a:ea typeface="Times New Roman" panose="02020603050405020304" pitchFamily="18" charset="0"/>
            </a:endParaRPr>
          </a:p>
          <a:p>
            <a:pPr marL="182245" algn="just">
              <a:spcBef>
                <a:spcPts val="300"/>
              </a:spcBef>
              <a:spcAft>
                <a:spcPts val="300"/>
              </a:spcAft>
            </a:pPr>
            <a:endParaRPr lang="en-GB" sz="2400" dirty="0">
              <a:latin typeface="Times New Roman" panose="02020603050405020304" pitchFamily="18" charset="0"/>
              <a:ea typeface="Times New Roman" panose="02020603050405020304" pitchFamily="18" charset="0"/>
            </a:endParaRPr>
          </a:p>
          <a:p>
            <a:pPr algn="just">
              <a:spcBef>
                <a:spcPts val="300"/>
              </a:spcBef>
              <a:spcAft>
                <a:spcPts val="300"/>
              </a:spcAft>
            </a:pPr>
            <a:r>
              <a:rPr lang="en-US" sz="2400" dirty="0">
                <a:solidFill>
                  <a:srgbClr val="000000"/>
                </a:solidFill>
                <a:latin typeface="Calibri Light" panose="020F0302020204030204" pitchFamily="34" charset="0"/>
                <a:ea typeface="Times New Roman" panose="02020603050405020304" pitchFamily="18" charset="0"/>
              </a:rPr>
              <a:t>As this is being said, the priest breaks a piece of Christ’s Body in two, and drops a small piece of it into the cup of Christ’s Blood. </a:t>
            </a:r>
            <a:endParaRPr lang="en-GB" sz="2400"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047326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7584" y="186943"/>
            <a:ext cx="7992888" cy="6671057"/>
          </a:xfrm>
          <a:prstGeom prst="rect">
            <a:avLst/>
          </a:prstGeom>
        </p:spPr>
        <p:txBody>
          <a:bodyPr wrap="square">
            <a:spAutoFit/>
          </a:bodyPr>
          <a:lstStyle/>
          <a:p>
            <a:pPr algn="ctr">
              <a:spcBef>
                <a:spcPts val="300"/>
              </a:spcBef>
              <a:spcAft>
                <a:spcPts val="300"/>
              </a:spcAft>
            </a:pPr>
            <a:r>
              <a:rPr lang="en-US" sz="4000" b="1" dirty="0">
                <a:latin typeface="Calibri Light" panose="020F0302020204030204" pitchFamily="34" charset="0"/>
                <a:ea typeface="Times New Roman" panose="02020603050405020304" pitchFamily="18" charset="0"/>
              </a:rPr>
              <a:t>COMMUNION </a:t>
            </a:r>
            <a:endParaRPr lang="en-GB" sz="4000" dirty="0">
              <a:latin typeface="Times New Roman" panose="02020603050405020304" pitchFamily="18" charset="0"/>
              <a:ea typeface="Times New Roman" panose="02020603050405020304" pitchFamily="18" charset="0"/>
            </a:endParaRPr>
          </a:p>
          <a:p>
            <a:pPr>
              <a:spcBef>
                <a:spcPts val="300"/>
              </a:spcBef>
              <a:spcAft>
                <a:spcPts val="300"/>
              </a:spcAft>
            </a:pPr>
            <a:r>
              <a:rPr lang="en-US" sz="3600" dirty="0">
                <a:latin typeface="Calibri Light" panose="020F0302020204030204" pitchFamily="34" charset="0"/>
                <a:ea typeface="Times New Roman" panose="02020603050405020304" pitchFamily="18" charset="0"/>
              </a:rPr>
              <a:t>The priest genuflects, holds up the broken pieces of Christ’s Body, and says:</a:t>
            </a:r>
          </a:p>
          <a:p>
            <a:pPr>
              <a:spcBef>
                <a:spcPts val="300"/>
              </a:spcBef>
              <a:spcAft>
                <a:spcPts val="300"/>
              </a:spcAft>
            </a:pPr>
            <a:r>
              <a:rPr lang="en-US" sz="3600" dirty="0">
                <a:latin typeface="Calibri Light" panose="020F0302020204030204" pitchFamily="34" charset="0"/>
                <a:ea typeface="Times New Roman" panose="02020603050405020304" pitchFamily="18" charset="0"/>
              </a:rPr>
              <a:t> </a:t>
            </a:r>
            <a:endParaRPr lang="en-GB" sz="3600" dirty="0">
              <a:latin typeface="Times New Roman" panose="02020603050405020304" pitchFamily="18" charset="0"/>
              <a:ea typeface="Times New Roman" panose="02020603050405020304" pitchFamily="18" charset="0"/>
            </a:endParaRPr>
          </a:p>
          <a:p>
            <a:pPr marL="182245">
              <a:spcBef>
                <a:spcPts val="300"/>
              </a:spcBef>
              <a:spcAft>
                <a:spcPts val="300"/>
              </a:spcAft>
            </a:pPr>
            <a:r>
              <a:rPr lang="en-US" sz="3600" b="1" dirty="0">
                <a:latin typeface="Calibri Light" panose="020F0302020204030204" pitchFamily="34" charset="0"/>
                <a:ea typeface="Times New Roman" panose="02020603050405020304" pitchFamily="18" charset="0"/>
              </a:rPr>
              <a:t>This is the Lamb of God who takes away the sins of the world. Happy are those who are called to his supper. </a:t>
            </a:r>
          </a:p>
          <a:p>
            <a:pPr marL="182245">
              <a:spcBef>
                <a:spcPts val="300"/>
              </a:spcBef>
              <a:spcAft>
                <a:spcPts val="300"/>
              </a:spcAft>
            </a:pPr>
            <a:endParaRPr lang="en-US" sz="3600" b="1" dirty="0">
              <a:latin typeface="Calibri Light" panose="020F0302020204030204" pitchFamily="34" charset="0"/>
              <a:ea typeface="Times New Roman" panose="02020603050405020304" pitchFamily="18" charset="0"/>
            </a:endParaRPr>
          </a:p>
          <a:p>
            <a:pPr marL="182245">
              <a:spcBef>
                <a:spcPts val="300"/>
              </a:spcBef>
              <a:spcAft>
                <a:spcPts val="300"/>
              </a:spcAft>
            </a:pPr>
            <a:r>
              <a:rPr lang="en-US" sz="3600" b="1" dirty="0">
                <a:solidFill>
                  <a:srgbClr val="FF0000"/>
                </a:solidFill>
                <a:latin typeface="Calibri Light" panose="020F0302020204030204" pitchFamily="34" charset="0"/>
                <a:ea typeface="Times New Roman" panose="02020603050405020304" pitchFamily="18" charset="0"/>
              </a:rPr>
              <a:t>We respond with:</a:t>
            </a:r>
            <a:endParaRPr lang="en-GB" sz="3600" b="1" dirty="0">
              <a:solidFill>
                <a:srgbClr val="FF0000"/>
              </a:solidFill>
              <a:latin typeface="Times New Roman" panose="02020603050405020304" pitchFamily="18" charset="0"/>
              <a:ea typeface="Times New Roman" panose="02020603050405020304" pitchFamily="18" charset="0"/>
            </a:endParaRPr>
          </a:p>
          <a:p>
            <a:r>
              <a:rPr lang="en-US" sz="3600" b="1" dirty="0">
                <a:solidFill>
                  <a:srgbClr val="FF0000"/>
                </a:solidFill>
                <a:latin typeface="Calibri Light" panose="020F0302020204030204" pitchFamily="34" charset="0"/>
                <a:ea typeface="Times New Roman" panose="02020603050405020304" pitchFamily="18" charset="0"/>
              </a:rPr>
              <a:t>Lord, I am not worthy to receive you, but only say the word and I shall be healed</a:t>
            </a:r>
            <a:endParaRPr lang="en-GB" sz="3600" b="1" dirty="0">
              <a:solidFill>
                <a:srgbClr val="FF0000"/>
              </a:solidFill>
            </a:endParaRPr>
          </a:p>
        </p:txBody>
      </p:sp>
    </p:spTree>
    <p:extLst>
      <p:ext uri="{BB962C8B-B14F-4D97-AF65-F5344CB8AC3E}">
        <p14:creationId xmlns:p14="http://schemas.microsoft.com/office/powerpoint/2010/main" val="29867539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8116E09-EEB2-C317-0855-EEF85770BA28}"/>
              </a:ext>
            </a:extLst>
          </p:cNvPr>
          <p:cNvSpPr txBox="1"/>
          <p:nvPr/>
        </p:nvSpPr>
        <p:spPr>
          <a:xfrm>
            <a:off x="0" y="260648"/>
            <a:ext cx="9123978" cy="6186309"/>
          </a:xfrm>
          <a:prstGeom prst="rect">
            <a:avLst/>
          </a:prstGeom>
          <a:noFill/>
        </p:spPr>
        <p:txBody>
          <a:bodyPr wrap="square">
            <a:spAutoFit/>
          </a:bodyPr>
          <a:lstStyle/>
          <a:p>
            <a:pPr algn="ctr"/>
            <a:r>
              <a:rPr lang="en-GB" sz="6600" b="1" dirty="0">
                <a:ln>
                  <a:solidFill>
                    <a:sysClr val="windowText" lastClr="000000"/>
                  </a:solidFill>
                </a:ln>
                <a:solidFill>
                  <a:schemeClr val="accent6">
                    <a:lumMod val="75000"/>
                  </a:schemeClr>
                </a:solidFill>
                <a:effectLst>
                  <a:outerShdw blurRad="38100" dist="38100" dir="2700000" algn="tl">
                    <a:srgbClr val="000000">
                      <a:alpha val="43137"/>
                    </a:srgbClr>
                  </a:outerShdw>
                </a:effectLst>
              </a:rPr>
              <a:t>Holy Communion</a:t>
            </a:r>
          </a:p>
          <a:p>
            <a:pPr algn="ctr"/>
            <a:endParaRPr lang="en-GB" dirty="0">
              <a:ln>
                <a:solidFill>
                  <a:sysClr val="windowText" lastClr="000000"/>
                </a:solidFill>
              </a:ln>
              <a:solidFill>
                <a:srgbClr val="90CAE5"/>
              </a:solidFill>
              <a:effectLst>
                <a:outerShdw blurRad="38100" dist="38100" dir="2700000" algn="tl">
                  <a:srgbClr val="000000">
                    <a:alpha val="43137"/>
                  </a:srgbClr>
                </a:outerShdw>
              </a:effectLst>
            </a:endParaRPr>
          </a:p>
          <a:p>
            <a:pPr algn="ctr"/>
            <a:r>
              <a:rPr lang="en-GB" sz="4800" b="1" dirty="0">
                <a:solidFill>
                  <a:schemeClr val="tx1"/>
                </a:solidFill>
              </a:rPr>
              <a:t>For KS1, and those of you who have not yet made their Holy Communion, </a:t>
            </a:r>
          </a:p>
          <a:p>
            <a:pPr algn="ctr"/>
            <a:r>
              <a:rPr lang="en-GB" sz="4800" b="1" dirty="0">
                <a:solidFill>
                  <a:schemeClr val="tx1"/>
                </a:solidFill>
              </a:rPr>
              <a:t>bow your heads as Fr gives </a:t>
            </a:r>
          </a:p>
          <a:p>
            <a:pPr algn="ctr"/>
            <a:r>
              <a:rPr lang="en-GB" sz="4800" b="1" dirty="0">
                <a:solidFill>
                  <a:schemeClr val="tx1"/>
                </a:solidFill>
              </a:rPr>
              <a:t>you a blessing.</a:t>
            </a:r>
          </a:p>
          <a:p>
            <a:pPr algn="ctr"/>
            <a:endParaRPr lang="en-GB" sz="5400" dirty="0">
              <a:solidFill>
                <a:schemeClr val="tx1"/>
              </a:solidFill>
              <a:effectLst>
                <a:outerShdw blurRad="38100" dist="38100" dir="2700000" algn="tl">
                  <a:srgbClr val="000000">
                    <a:alpha val="43137"/>
                  </a:srgbClr>
                </a:outerShdw>
              </a:effectLst>
            </a:endParaRPr>
          </a:p>
          <a:p>
            <a:pPr algn="r"/>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43608" y="1340768"/>
            <a:ext cx="7848872" cy="6647974"/>
          </a:xfrm>
          <a:prstGeom prst="rect">
            <a:avLst/>
          </a:prstGeom>
        </p:spPr>
        <p:txBody>
          <a:bodyPr wrap="square">
            <a:spAutoFit/>
          </a:bodyPr>
          <a:lstStyle/>
          <a:p>
            <a:r>
              <a:rPr lang="en-US" sz="2400" dirty="0"/>
              <a:t>When you go up to receive communion, look into the eyes of the person giving out the Body of Christ as he says: </a:t>
            </a:r>
            <a:endParaRPr lang="en-GB" sz="2400" dirty="0"/>
          </a:p>
          <a:p>
            <a:r>
              <a:rPr lang="en-US" sz="2400" dirty="0"/>
              <a:t>The body of Christ. </a:t>
            </a:r>
            <a:endParaRPr lang="en-GB" sz="2400" dirty="0"/>
          </a:p>
          <a:p>
            <a:r>
              <a:rPr lang="en-US" sz="2400" dirty="0"/>
              <a:t>Keep looking into his/ her eyes, and say: </a:t>
            </a:r>
            <a:endParaRPr lang="en-GB" sz="2400" dirty="0"/>
          </a:p>
          <a:p>
            <a:r>
              <a:rPr lang="en-US" sz="2400" b="1" dirty="0"/>
              <a:t>Amen. </a:t>
            </a:r>
            <a:endParaRPr lang="en-GB" sz="2400" dirty="0"/>
          </a:p>
          <a:p>
            <a:endParaRPr lang="en-US" sz="2400" dirty="0"/>
          </a:p>
          <a:p>
            <a:r>
              <a:rPr lang="en-US" sz="2400" dirty="0"/>
              <a:t>To take the Body of Christ in your hand, cup your right hand under your left, and remember that you’re holding the most precious thing there is. Put it in your mouth, and check for any crumbs so you can eat them as well (these crumbs are also the Body of Christ). </a:t>
            </a:r>
            <a:r>
              <a:rPr lang="en-US" sz="2400" b="1" dirty="0"/>
              <a:t>DO NOT </a:t>
            </a:r>
            <a:r>
              <a:rPr lang="en-US" sz="2400" dirty="0"/>
              <a:t>walk around with it in your hands, and </a:t>
            </a:r>
            <a:r>
              <a:rPr lang="en-US" sz="2400" b="1" dirty="0"/>
              <a:t>DO NOT </a:t>
            </a:r>
            <a:r>
              <a:rPr lang="en-US" sz="2400" dirty="0"/>
              <a:t>give it to anybody else. </a:t>
            </a:r>
            <a:endParaRPr lang="en-GB" sz="2400" dirty="0"/>
          </a:p>
          <a:p>
            <a:r>
              <a:rPr lang="en-US" dirty="0"/>
              <a:t>. </a:t>
            </a:r>
            <a:endParaRPr lang="en-GB" dirty="0"/>
          </a:p>
          <a:p>
            <a:r>
              <a:rPr lang="en-US" dirty="0"/>
              <a:t> </a:t>
            </a:r>
            <a:endParaRPr lang="en-GB" dirty="0"/>
          </a:p>
          <a:p>
            <a:pPr algn="ctr"/>
            <a:endParaRPr lang="en-GB" sz="5400" dirty="0">
              <a:effectLst>
                <a:outerShdw blurRad="38100" dist="38100" dir="2700000" algn="tl">
                  <a:srgbClr val="000000">
                    <a:alpha val="43137"/>
                  </a:srgbClr>
                </a:outerShdw>
              </a:effectLst>
            </a:endParaRPr>
          </a:p>
        </p:txBody>
      </p:sp>
      <p:sp>
        <p:nvSpPr>
          <p:cNvPr id="3" name="Rectangle 2"/>
          <p:cNvSpPr/>
          <p:nvPr/>
        </p:nvSpPr>
        <p:spPr>
          <a:xfrm>
            <a:off x="1320250" y="22385"/>
            <a:ext cx="7295587" cy="1107996"/>
          </a:xfrm>
          <a:prstGeom prst="rect">
            <a:avLst/>
          </a:prstGeom>
        </p:spPr>
        <p:txBody>
          <a:bodyPr wrap="none">
            <a:spAutoFit/>
          </a:bodyPr>
          <a:lstStyle/>
          <a:p>
            <a:pPr algn="ctr"/>
            <a:r>
              <a:rPr lang="en-GB" sz="6600" b="1" dirty="0">
                <a:ln>
                  <a:solidFill>
                    <a:sysClr val="windowText" lastClr="000000"/>
                  </a:solidFill>
                </a:ln>
                <a:solidFill>
                  <a:schemeClr val="accent6">
                    <a:lumMod val="75000"/>
                  </a:schemeClr>
                </a:solidFill>
                <a:effectLst>
                  <a:outerShdw blurRad="38100" dist="38100" dir="2700000" algn="tl">
                    <a:srgbClr val="000000">
                      <a:alpha val="43137"/>
                    </a:srgbClr>
                  </a:outerShdw>
                </a:effectLst>
              </a:rPr>
              <a:t>Holy Communion</a:t>
            </a:r>
          </a:p>
        </p:txBody>
      </p:sp>
    </p:spTree>
    <p:extLst>
      <p:ext uri="{BB962C8B-B14F-4D97-AF65-F5344CB8AC3E}">
        <p14:creationId xmlns:p14="http://schemas.microsoft.com/office/powerpoint/2010/main" val="9154704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A5A7CC-09AA-502C-5085-CB71C46AF7A0}"/>
              </a:ext>
            </a:extLst>
          </p:cNvPr>
          <p:cNvPicPr>
            <a:picLocks noChangeAspect="1"/>
          </p:cNvPicPr>
          <p:nvPr/>
        </p:nvPicPr>
        <p:blipFill>
          <a:blip r:embed="rId2"/>
          <a:stretch>
            <a:fillRect/>
          </a:stretch>
        </p:blipFill>
        <p:spPr>
          <a:xfrm>
            <a:off x="8532440" y="-66094"/>
            <a:ext cx="725321" cy="980728"/>
          </a:xfrm>
          <a:prstGeom prst="rect">
            <a:avLst/>
          </a:prstGeom>
        </p:spPr>
      </p:pic>
      <p:sp>
        <p:nvSpPr>
          <p:cNvPr id="6" name="TextBox 5"/>
          <p:cNvSpPr txBox="1"/>
          <p:nvPr/>
        </p:nvSpPr>
        <p:spPr>
          <a:xfrm>
            <a:off x="405896" y="0"/>
            <a:ext cx="6758581" cy="1107996"/>
          </a:xfrm>
          <a:prstGeom prst="rect">
            <a:avLst/>
          </a:prstGeom>
          <a:noFill/>
        </p:spPr>
        <p:txBody>
          <a:bodyPr wrap="none" rtlCol="0">
            <a:spAutoFit/>
          </a:bodyPr>
          <a:lstStyle/>
          <a:p>
            <a:r>
              <a:rPr lang="en-GB" sz="6600" b="1" dirty="0"/>
              <a:t>Communion Hymn</a:t>
            </a:r>
          </a:p>
        </p:txBody>
      </p:sp>
      <p:sp>
        <p:nvSpPr>
          <p:cNvPr id="2" name="Rectangle 1"/>
          <p:cNvSpPr/>
          <p:nvPr/>
        </p:nvSpPr>
        <p:spPr>
          <a:xfrm>
            <a:off x="1403648" y="553998"/>
            <a:ext cx="7740352" cy="971356"/>
          </a:xfrm>
          <a:prstGeom prst="rect">
            <a:avLst/>
          </a:prstGeom>
        </p:spPr>
        <p:txBody>
          <a:bodyPr wrap="square">
            <a:spAutoFit/>
          </a:bodyPr>
          <a:lstStyle/>
          <a:p>
            <a:pPr>
              <a:lnSpc>
                <a:spcPct val="119000"/>
              </a:lnSpc>
            </a:pPr>
            <a:endParaRPr lang="en-GB" sz="3600" kern="1400" dirty="0">
              <a:solidFill>
                <a:srgbClr val="000000"/>
              </a:solidFill>
              <a:latin typeface="+mj-lt"/>
            </a:endParaRPr>
          </a:p>
          <a:p>
            <a:pPr>
              <a:lnSpc>
                <a:spcPct val="119000"/>
              </a:lnSpc>
              <a:spcAft>
                <a:spcPts val="600"/>
              </a:spcAft>
            </a:pPr>
            <a:r>
              <a:rPr lang="en-GB" sz="1200" kern="1400" dirty="0">
                <a:solidFill>
                  <a:srgbClr val="000000"/>
                </a:solidFill>
                <a:latin typeface="Calibri" panose="020F0502020204030204" pitchFamily="34" charset="0"/>
              </a:rPr>
              <a:t> </a:t>
            </a:r>
            <a:endParaRPr lang="en-GB" sz="1200" kern="1400" dirty="0">
              <a:ln>
                <a:noFill/>
              </a:ln>
              <a:solidFill>
                <a:srgbClr val="000000"/>
              </a:solidFill>
              <a:effectLst/>
              <a:latin typeface="Calibri" panose="020F0502020204030204" pitchFamily="34" charset="0"/>
            </a:endParaRPr>
          </a:p>
        </p:txBody>
      </p:sp>
      <p:sp>
        <p:nvSpPr>
          <p:cNvPr id="3" name="TextBox 2"/>
          <p:cNvSpPr txBox="1"/>
          <p:nvPr/>
        </p:nvSpPr>
        <p:spPr>
          <a:xfrm>
            <a:off x="3131840" y="2348880"/>
            <a:ext cx="2047355" cy="369332"/>
          </a:xfrm>
          <a:prstGeom prst="rect">
            <a:avLst/>
          </a:prstGeom>
          <a:noFill/>
        </p:spPr>
        <p:txBody>
          <a:bodyPr wrap="none" rtlCol="0">
            <a:spAutoFit/>
          </a:bodyPr>
          <a:lstStyle/>
          <a:p>
            <a:r>
              <a:rPr lang="en-US" dirty="0"/>
              <a:t>Enter words here</a:t>
            </a:r>
            <a:endParaRPr lang="en-GB" dirty="0"/>
          </a:p>
        </p:txBody>
      </p:sp>
    </p:spTree>
    <p:extLst>
      <p:ext uri="{BB962C8B-B14F-4D97-AF65-F5344CB8AC3E}">
        <p14:creationId xmlns:p14="http://schemas.microsoft.com/office/powerpoint/2010/main" val="21430680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2BE42D0-4239-258D-0760-46D58B7C4477}"/>
              </a:ext>
            </a:extLst>
          </p:cNvPr>
          <p:cNvSpPr txBox="1"/>
          <p:nvPr/>
        </p:nvSpPr>
        <p:spPr>
          <a:xfrm>
            <a:off x="-764734" y="0"/>
            <a:ext cx="10673467" cy="2215991"/>
          </a:xfrm>
          <a:prstGeom prst="rect">
            <a:avLst/>
          </a:prstGeom>
          <a:noFill/>
        </p:spPr>
        <p:txBody>
          <a:bodyPr wrap="square">
            <a:spAutoFit/>
          </a:bodyPr>
          <a:lstStyle/>
          <a:p>
            <a:pPr algn="ctr"/>
            <a:r>
              <a:rPr lang="en-GB" sz="5400" b="1" dirty="0">
                <a:ln>
                  <a:solidFill>
                    <a:sysClr val="windowText" lastClr="000000"/>
                  </a:solidFill>
                </a:ln>
                <a:solidFill>
                  <a:schemeClr val="accent6">
                    <a:lumMod val="75000"/>
                  </a:schemeClr>
                </a:solidFill>
                <a:effectLst>
                  <a:outerShdw blurRad="38100" dist="38100" dir="2700000" algn="tl">
                    <a:srgbClr val="000000">
                      <a:alpha val="43137"/>
                    </a:srgbClr>
                  </a:outerShdw>
                </a:effectLst>
              </a:rPr>
              <a:t>Reflection after Communion</a:t>
            </a:r>
          </a:p>
          <a:p>
            <a:pPr algn="ctr"/>
            <a:endParaRPr lang="en-GB" sz="6600" b="0" dirty="0"/>
          </a:p>
          <a:p>
            <a:pPr algn="r"/>
            <a:endParaRPr lang="en-GB" dirty="0"/>
          </a:p>
        </p:txBody>
      </p:sp>
      <p:sp>
        <p:nvSpPr>
          <p:cNvPr id="7" name="TextBox 6">
            <a:extLst>
              <a:ext uri="{FF2B5EF4-FFF2-40B4-BE49-F238E27FC236}">
                <a16:creationId xmlns:a16="http://schemas.microsoft.com/office/drawing/2014/main" id="{C766D13B-B4F5-631A-D9DF-1F6CF3C74CF3}"/>
              </a:ext>
            </a:extLst>
          </p:cNvPr>
          <p:cNvSpPr txBox="1"/>
          <p:nvPr/>
        </p:nvSpPr>
        <p:spPr>
          <a:xfrm>
            <a:off x="611560" y="620688"/>
            <a:ext cx="8532440" cy="4616648"/>
          </a:xfrm>
          <a:prstGeom prst="rect">
            <a:avLst/>
          </a:prstGeom>
          <a:noFill/>
        </p:spPr>
        <p:txBody>
          <a:bodyPr wrap="square" rtlCol="0">
            <a:spAutoFit/>
          </a:bodyPr>
          <a:lstStyle/>
          <a:p>
            <a:endParaRPr lang="en-US" dirty="0"/>
          </a:p>
          <a:p>
            <a:endParaRPr lang="en-US" dirty="0"/>
          </a:p>
          <a:p>
            <a:endParaRPr lang="en-US" dirty="0"/>
          </a:p>
          <a:p>
            <a:r>
              <a:rPr lang="en-US" sz="4000" dirty="0"/>
              <a:t>When the priest stands up again, so do you</a:t>
            </a:r>
          </a:p>
          <a:p>
            <a:endParaRPr lang="en-US" sz="4000" dirty="0"/>
          </a:p>
          <a:p>
            <a:r>
              <a:rPr lang="en-US" sz="4000" dirty="0"/>
              <a:t>Student will read a reflection</a:t>
            </a:r>
          </a:p>
          <a:p>
            <a:endParaRPr lang="en-GB" sz="4000" dirty="0"/>
          </a:p>
          <a:p>
            <a:endParaRPr lang="en-GB" sz="4000" dirty="0"/>
          </a:p>
        </p:txBody>
      </p:sp>
    </p:spTree>
    <p:extLst>
      <p:ext uri="{BB962C8B-B14F-4D97-AF65-F5344CB8AC3E}">
        <p14:creationId xmlns:p14="http://schemas.microsoft.com/office/powerpoint/2010/main" val="298170330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5CDBC21-288A-A72E-9786-DE934FD80907}"/>
              </a:ext>
            </a:extLst>
          </p:cNvPr>
          <p:cNvSpPr txBox="1"/>
          <p:nvPr/>
        </p:nvSpPr>
        <p:spPr>
          <a:xfrm>
            <a:off x="252575" y="4473694"/>
            <a:ext cx="1079065" cy="369332"/>
          </a:xfrm>
          <a:prstGeom prst="rect">
            <a:avLst/>
          </a:prstGeom>
          <a:noFill/>
        </p:spPr>
        <p:txBody>
          <a:bodyPr wrap="square" rtlCol="0">
            <a:spAutoFit/>
          </a:bodyPr>
          <a:lstStyle/>
          <a:p>
            <a:r>
              <a:rPr lang="en-GB" b="1" dirty="0">
                <a:solidFill>
                  <a:schemeClr val="bg2">
                    <a:lumMod val="10000"/>
                  </a:schemeClr>
                </a:solidFill>
              </a:rPr>
              <a:t>ALL</a:t>
            </a:r>
          </a:p>
        </p:txBody>
      </p:sp>
      <p:sp>
        <p:nvSpPr>
          <p:cNvPr id="5" name="TextBox 4">
            <a:extLst>
              <a:ext uri="{FF2B5EF4-FFF2-40B4-BE49-F238E27FC236}">
                <a16:creationId xmlns:a16="http://schemas.microsoft.com/office/drawing/2014/main" id="{0495F332-A3E9-D06F-61B8-D959D8E6CAEC}"/>
              </a:ext>
            </a:extLst>
          </p:cNvPr>
          <p:cNvSpPr txBox="1"/>
          <p:nvPr/>
        </p:nvSpPr>
        <p:spPr>
          <a:xfrm>
            <a:off x="-396552" y="0"/>
            <a:ext cx="9017283" cy="2492990"/>
          </a:xfrm>
          <a:prstGeom prst="rect">
            <a:avLst/>
          </a:prstGeom>
          <a:noFill/>
        </p:spPr>
        <p:txBody>
          <a:bodyPr wrap="square">
            <a:spAutoFit/>
          </a:bodyPr>
          <a:lstStyle/>
          <a:p>
            <a:pPr algn="ctr"/>
            <a:r>
              <a:rPr lang="en-GB" sz="6600" b="1" dirty="0">
                <a:ln>
                  <a:solidFill>
                    <a:sysClr val="windowText" lastClr="000000"/>
                  </a:solidFill>
                </a:ln>
                <a:solidFill>
                  <a:schemeClr val="accent6">
                    <a:lumMod val="75000"/>
                  </a:schemeClr>
                </a:solidFill>
                <a:effectLst>
                  <a:outerShdw blurRad="38100" dist="38100" dir="2700000" algn="tl">
                    <a:srgbClr val="000000">
                      <a:alpha val="43137"/>
                    </a:srgbClr>
                  </a:outerShdw>
                </a:effectLst>
              </a:rPr>
              <a:t>Final Blessing</a:t>
            </a:r>
          </a:p>
          <a:p>
            <a:pPr algn="ctr"/>
            <a:endParaRPr lang="en-GB" sz="6600" b="0" dirty="0"/>
          </a:p>
          <a:p>
            <a:pPr algn="r"/>
            <a:endParaRPr lang="en-GB" dirty="0"/>
          </a:p>
        </p:txBody>
      </p:sp>
      <p:sp>
        <p:nvSpPr>
          <p:cNvPr id="6" name="TextBox 5">
            <a:extLst>
              <a:ext uri="{FF2B5EF4-FFF2-40B4-BE49-F238E27FC236}">
                <a16:creationId xmlns:a16="http://schemas.microsoft.com/office/drawing/2014/main" id="{99E9D5DC-73D6-6DAD-0FAA-13F3640F5715}"/>
              </a:ext>
            </a:extLst>
          </p:cNvPr>
          <p:cNvSpPr txBox="1"/>
          <p:nvPr/>
        </p:nvSpPr>
        <p:spPr>
          <a:xfrm>
            <a:off x="1474510" y="1916832"/>
            <a:ext cx="7489978" cy="2123658"/>
          </a:xfrm>
          <a:prstGeom prst="rect">
            <a:avLst/>
          </a:prstGeom>
          <a:noFill/>
        </p:spPr>
        <p:txBody>
          <a:bodyPr wrap="square" rtlCol="0">
            <a:spAutoFit/>
          </a:bodyPr>
          <a:lstStyle/>
          <a:p>
            <a:r>
              <a:rPr lang="en-GB" sz="6600" dirty="0">
                <a:ln>
                  <a:solidFill>
                    <a:schemeClr val="tx1"/>
                  </a:solidFill>
                </a:ln>
                <a:effectLst>
                  <a:outerShdw blurRad="38100" dist="38100" dir="2700000" algn="tl">
                    <a:srgbClr val="000000">
                      <a:alpha val="43137"/>
                    </a:srgbClr>
                  </a:outerShdw>
                </a:effectLst>
                <a:cs typeface="Arial" panose="020B0604020202020204" pitchFamily="34" charset="0"/>
              </a:rPr>
              <a:t>The Lord be with you</a:t>
            </a:r>
            <a:endParaRPr lang="en-GB" sz="6600" dirty="0">
              <a:ln>
                <a:solidFill>
                  <a:sysClr val="windowText" lastClr="000000"/>
                </a:solidFill>
              </a:ln>
              <a:effectLst>
                <a:outerShdw blurRad="38100" dist="38100" dir="2700000" algn="tl">
                  <a:srgbClr val="000000">
                    <a:alpha val="43137"/>
                  </a:srgbClr>
                </a:outerShdw>
              </a:effectLst>
              <a:cs typeface="Arial" panose="020B0604020202020204" pitchFamily="34" charset="0"/>
            </a:endParaRPr>
          </a:p>
        </p:txBody>
      </p:sp>
      <p:sp>
        <p:nvSpPr>
          <p:cNvPr id="7" name="TextBox 6">
            <a:extLst>
              <a:ext uri="{FF2B5EF4-FFF2-40B4-BE49-F238E27FC236}">
                <a16:creationId xmlns:a16="http://schemas.microsoft.com/office/drawing/2014/main" id="{9F3C1015-44D0-EBAD-7415-19E6E18A098B}"/>
              </a:ext>
            </a:extLst>
          </p:cNvPr>
          <p:cNvSpPr txBox="1"/>
          <p:nvPr/>
        </p:nvSpPr>
        <p:spPr>
          <a:xfrm>
            <a:off x="1546518" y="4257670"/>
            <a:ext cx="7489978" cy="2123658"/>
          </a:xfrm>
          <a:prstGeom prst="rect">
            <a:avLst/>
          </a:prstGeom>
          <a:noFill/>
        </p:spPr>
        <p:txBody>
          <a:bodyPr wrap="square" rtlCol="0">
            <a:spAutoFit/>
          </a:bodyPr>
          <a:lstStyle/>
          <a:p>
            <a:r>
              <a:rPr lang="en-GB" sz="6600" dirty="0">
                <a:ln>
                  <a:solidFill>
                    <a:schemeClr val="tx1"/>
                  </a:solidFill>
                </a:ln>
                <a:solidFill>
                  <a:srgbClr val="FF0000"/>
                </a:solidFill>
                <a:effectLst>
                  <a:outerShdw blurRad="38100" dist="38100" dir="2700000" algn="tl">
                    <a:srgbClr val="000000">
                      <a:alpha val="43137"/>
                    </a:srgbClr>
                  </a:outerShdw>
                </a:effectLst>
                <a:cs typeface="Arial" panose="020B0604020202020204" pitchFamily="34" charset="0"/>
              </a:rPr>
              <a:t>And with your spirit.</a:t>
            </a:r>
          </a:p>
        </p:txBody>
      </p:sp>
      <p:sp>
        <p:nvSpPr>
          <p:cNvPr id="8" name="TextBox 7">
            <a:extLst>
              <a:ext uri="{FF2B5EF4-FFF2-40B4-BE49-F238E27FC236}">
                <a16:creationId xmlns:a16="http://schemas.microsoft.com/office/drawing/2014/main" id="{779683EE-6C70-8BC7-77DA-0C8D4F1C34E7}"/>
              </a:ext>
            </a:extLst>
          </p:cNvPr>
          <p:cNvSpPr txBox="1"/>
          <p:nvPr/>
        </p:nvSpPr>
        <p:spPr>
          <a:xfrm>
            <a:off x="180567" y="2075235"/>
            <a:ext cx="1079065" cy="369332"/>
          </a:xfrm>
          <a:prstGeom prst="rect">
            <a:avLst/>
          </a:prstGeom>
          <a:noFill/>
        </p:spPr>
        <p:txBody>
          <a:bodyPr wrap="square" rtlCol="0">
            <a:spAutoFit/>
          </a:bodyPr>
          <a:lstStyle/>
          <a:p>
            <a:r>
              <a:rPr lang="en-GB" b="1" dirty="0">
                <a:ln>
                  <a:solidFill>
                    <a:sysClr val="windowText" lastClr="000000"/>
                  </a:solidFill>
                </a:ln>
                <a:solidFill>
                  <a:srgbClr val="FF0000"/>
                </a:solidFill>
              </a:rPr>
              <a:t>PRIEST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a:extLst>
              <a:ext uri="{FF2B5EF4-FFF2-40B4-BE49-F238E27FC236}">
                <a16:creationId xmlns:a16="http://schemas.microsoft.com/office/drawing/2014/main" id="{EB8CA990-BCE4-D144-A513-1ECA9C655252}"/>
              </a:ext>
            </a:extLst>
          </p:cNvPr>
          <p:cNvSpPr txBox="1"/>
          <p:nvPr/>
        </p:nvSpPr>
        <p:spPr>
          <a:xfrm>
            <a:off x="47328" y="44624"/>
            <a:ext cx="8917160" cy="5149702"/>
          </a:xfrm>
          <a:prstGeom prst="rect">
            <a:avLst/>
          </a:prstGeom>
          <a:noFill/>
          <a:ln cap="flat">
            <a:noFill/>
          </a:ln>
        </p:spPr>
        <p:txBody>
          <a:bodyPr lIns="90004" tIns="44997" rIns="90004" bIns="44997" anchor="t" compatLnSpc="0"/>
          <a:lstStyle/>
          <a:p>
            <a:r>
              <a:rPr lang="en-US" b="1" dirty="0"/>
              <a:t> </a:t>
            </a:r>
            <a:endParaRPr lang="en-GB" dirty="0"/>
          </a:p>
          <a:p>
            <a:pPr algn="ctr"/>
            <a:r>
              <a:rPr lang="en-US" sz="3200" dirty="0"/>
              <a:t>           Everyone makes the sign of the Cross, as the priest says</a:t>
            </a:r>
            <a:endParaRPr lang="en-GB" sz="3200" i="1" dirty="0">
              <a:ln>
                <a:solidFill>
                  <a:sysClr val="windowText" lastClr="000000"/>
                </a:solidFill>
              </a:ln>
              <a:solidFill>
                <a:srgbClr val="FF0000"/>
              </a:solidFill>
              <a:effectLst>
                <a:outerShdw blurRad="38100" dist="38100" dir="2700000" algn="tl">
                  <a:srgbClr val="000000">
                    <a:alpha val="43137"/>
                  </a:srgbClr>
                </a:outerShdw>
              </a:effectLst>
              <a:cs typeface="Arial" panose="020B0604020202020204" pitchFamily="34" charset="0"/>
            </a:endParaRPr>
          </a:p>
          <a:p>
            <a:endParaRPr lang="en-GB" sz="6000" i="1" dirty="0">
              <a:ln>
                <a:solidFill>
                  <a:sysClr val="windowText" lastClr="000000"/>
                </a:solidFill>
              </a:ln>
              <a:solidFill>
                <a:srgbClr val="FF0000"/>
              </a:solidFill>
              <a:effectLst>
                <a:outerShdw blurRad="38100" dist="38100" dir="2700000" algn="tl">
                  <a:srgbClr val="000000">
                    <a:alpha val="43137"/>
                  </a:srgbClr>
                </a:outerShdw>
              </a:effectLst>
              <a:cs typeface="Arial" panose="020B0604020202020204" pitchFamily="34" charset="0"/>
            </a:endParaRPr>
          </a:p>
          <a:p>
            <a:r>
              <a:rPr lang="en-GB" sz="4000" dirty="0">
                <a:ln>
                  <a:solidFill>
                    <a:sysClr val="windowText" lastClr="000000"/>
                  </a:solidFill>
                </a:ln>
                <a:effectLst>
                  <a:outerShdw blurRad="38100" dist="38100" dir="2700000" algn="tl">
                    <a:srgbClr val="000000">
                      <a:alpha val="43137"/>
                    </a:srgbClr>
                  </a:outerShdw>
                </a:effectLst>
                <a:cs typeface="Arial" panose="020B0604020202020204" pitchFamily="34" charset="0"/>
              </a:rPr>
              <a:t>May almighty God bless you,      the Father, the Son, and the Holy  Spirit. </a:t>
            </a:r>
          </a:p>
          <a:p>
            <a:r>
              <a:rPr lang="en-GB" sz="4000" spc="-150" dirty="0">
                <a:ln>
                  <a:solidFill>
                    <a:sysClr val="windowText" lastClr="000000"/>
                  </a:solidFill>
                </a:ln>
                <a:solidFill>
                  <a:srgbClr val="FF0000"/>
                </a:solidFill>
                <a:effectLst>
                  <a:outerShdw blurRad="38100" dist="38100" dir="2700000" algn="tl">
                    <a:srgbClr val="000000">
                      <a:alpha val="43137"/>
                    </a:srgbClr>
                  </a:outerShdw>
                </a:effectLst>
                <a:cs typeface="Arial" panose="020B0604020202020204" pitchFamily="34" charset="0"/>
              </a:rPr>
              <a:t>	</a:t>
            </a:r>
          </a:p>
          <a:p>
            <a:r>
              <a:rPr lang="en-GB" sz="4000" spc="-150" dirty="0">
                <a:ln>
                  <a:solidFill>
                    <a:sysClr val="windowText" lastClr="000000"/>
                  </a:solidFill>
                </a:ln>
                <a:solidFill>
                  <a:srgbClr val="FF0000"/>
                </a:solidFill>
                <a:effectLst>
                  <a:outerShdw blurRad="38100" dist="38100" dir="2700000" algn="tl">
                    <a:srgbClr val="000000">
                      <a:alpha val="43137"/>
                    </a:srgbClr>
                  </a:outerShdw>
                </a:effectLst>
                <a:cs typeface="Arial" panose="020B0604020202020204" pitchFamily="34" charset="0"/>
              </a:rPr>
              <a:t>All respond with: Amen.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EE05FBAC-14FA-BF3E-A0EE-BACA35D8A47A}"/>
              </a:ext>
            </a:extLst>
          </p:cNvPr>
          <p:cNvSpPr txBox="1"/>
          <p:nvPr/>
        </p:nvSpPr>
        <p:spPr>
          <a:xfrm>
            <a:off x="-684584" y="642671"/>
            <a:ext cx="8952474" cy="4861670"/>
          </a:xfrm>
          <a:prstGeom prst="rect">
            <a:avLst/>
          </a:prstGeom>
          <a:noFill/>
          <a:ln cap="flat">
            <a:noFill/>
          </a:ln>
        </p:spPr>
        <p:txBody>
          <a:bodyPr lIns="90004" tIns="44997" rIns="90004" bIns="44997" anchor="t" compatLnSpc="0"/>
          <a:lstStyle/>
          <a:p>
            <a:pPr marL="2235200" indent="-2235200">
              <a:lnSpc>
                <a:spcPts val="7000"/>
              </a:lnSpc>
              <a:defRPr sz="1800" b="0" i="0" u="none" strike="noStrike" kern="0" cap="none" spc="0" baseline="0">
                <a:solidFill>
                  <a:srgbClr val="000000"/>
                </a:solidFill>
                <a:uFillTx/>
              </a:defRPr>
            </a:pPr>
            <a:r>
              <a:rPr lang="en-GB" sz="6600" kern="0" dirty="0">
                <a:ln w="12700">
                  <a:solidFill>
                    <a:schemeClr val="tx1"/>
                  </a:solidFill>
                </a:ln>
                <a:solidFill>
                  <a:schemeClr val="accent1"/>
                </a:solidFill>
                <a:effectLst>
                  <a:outerShdw blurRad="50800" dist="38100" dir="16200000" rotWithShape="0">
                    <a:prstClr val="black">
                      <a:alpha val="40000"/>
                    </a:prstClr>
                  </a:outerShdw>
                </a:effectLst>
                <a:latin typeface="Arial Narrow" panose="020B0606020202030204" pitchFamily="34" charset="0"/>
              </a:rPr>
              <a:t>	</a:t>
            </a:r>
          </a:p>
          <a:p>
            <a:pPr marL="2235200" indent="-2235200">
              <a:lnSpc>
                <a:spcPts val="7000"/>
              </a:lnSpc>
              <a:defRPr sz="1800" b="0" i="0" u="none" strike="noStrike" kern="0" cap="none" spc="0" baseline="0">
                <a:solidFill>
                  <a:srgbClr val="000000"/>
                </a:solidFill>
                <a:uFillTx/>
              </a:defRPr>
            </a:pPr>
            <a:r>
              <a:rPr lang="en-GB" sz="6600" kern="0" spc="-150" dirty="0">
                <a:ln w="12700">
                  <a:solidFill>
                    <a:schemeClr val="tx1"/>
                  </a:solidFill>
                </a:ln>
                <a:solidFill>
                  <a:schemeClr val="accent1"/>
                </a:solidFill>
                <a:effectLst>
                  <a:outerShdw blurRad="50800" dist="50800" dir="16200000" rotWithShape="0">
                    <a:prstClr val="black">
                      <a:alpha val="40000"/>
                    </a:prstClr>
                  </a:outerShdw>
                </a:effectLst>
                <a:latin typeface="Arial Narrow" panose="020B0606020202030204" pitchFamily="34" charset="0"/>
              </a:rPr>
              <a:t>	</a:t>
            </a:r>
            <a:r>
              <a:rPr lang="en-GB" sz="6000" i="1" spc="-150" dirty="0">
                <a:ln>
                  <a:solidFill>
                    <a:schemeClr val="tx1"/>
                  </a:solidFill>
                </a:ln>
                <a:cs typeface="Arial" panose="020B0604020202020204" pitchFamily="34" charset="0"/>
              </a:rPr>
              <a:t>Go in peace, glorifying the Lord by your life.</a:t>
            </a:r>
          </a:p>
          <a:p>
            <a:pPr marL="2235200" indent="-2235200">
              <a:lnSpc>
                <a:spcPts val="7000"/>
              </a:lnSpc>
              <a:defRPr sz="1800" b="0" i="0" u="none" strike="noStrike" kern="0" cap="none" spc="0" baseline="0">
                <a:solidFill>
                  <a:srgbClr val="000000"/>
                </a:solidFill>
                <a:uFillTx/>
              </a:defRPr>
            </a:pPr>
            <a:endParaRPr lang="en-GB" sz="6600" kern="0" spc="-150" dirty="0">
              <a:ln w="12700">
                <a:solidFill>
                  <a:schemeClr val="tx1"/>
                </a:solidFill>
              </a:ln>
              <a:solidFill>
                <a:srgbClr val="00B050"/>
              </a:solidFill>
              <a:effectLst>
                <a:outerShdw blurRad="50800" dist="38100" dir="16200000" rotWithShape="0">
                  <a:prstClr val="black">
                    <a:alpha val="40000"/>
                  </a:prstClr>
                </a:outerShdw>
              </a:effectLst>
              <a:cs typeface="Arial" panose="020B0604020202020204" pitchFamily="34" charset="0"/>
            </a:endParaRPr>
          </a:p>
          <a:p>
            <a:pPr marL="2235200" indent="-2235200">
              <a:lnSpc>
                <a:spcPts val="7000"/>
              </a:lnSpc>
              <a:defRPr sz="1800" b="0" i="0" u="none" strike="noStrike" kern="0" cap="none" spc="0" baseline="0">
                <a:solidFill>
                  <a:srgbClr val="000000"/>
                </a:solidFill>
                <a:uFillTx/>
              </a:defRPr>
            </a:pPr>
            <a:r>
              <a:rPr lang="en-GB" sz="6600" kern="0" spc="-150" dirty="0">
                <a:solidFill>
                  <a:schemeClr val="tx1"/>
                </a:solidFill>
                <a:effectLst>
                  <a:outerShdw blurRad="38100" dist="38100" dir="2700000" algn="tl">
                    <a:srgbClr val="000000">
                      <a:alpha val="43137"/>
                    </a:srgbClr>
                  </a:outerShdw>
                </a:effectLst>
                <a:cs typeface="Arial" panose="020B0604020202020204" pitchFamily="34" charset="0"/>
              </a:rPr>
              <a:t>      	</a:t>
            </a:r>
            <a:r>
              <a:rPr lang="en-GB" sz="6000" kern="0" spc="-150" dirty="0">
                <a:solidFill>
                  <a:srgbClr val="FF0000"/>
                </a:solidFill>
                <a:effectLst>
                  <a:outerShdw blurRad="38100" dist="38100" dir="2700000" algn="tl">
                    <a:srgbClr val="000000">
                      <a:alpha val="43137"/>
                    </a:srgbClr>
                  </a:outerShdw>
                </a:effectLst>
                <a:cs typeface="Arial" panose="020B0604020202020204" pitchFamily="34" charset="0"/>
              </a:rPr>
              <a:t>Thanks be to God</a:t>
            </a:r>
            <a:r>
              <a:rPr lang="en-GB" sz="6000" kern="0" spc="-150" dirty="0">
                <a:solidFill>
                  <a:schemeClr val="tx1"/>
                </a:solidFill>
                <a:effectLst>
                  <a:outerShdw blurRad="38100" dist="38100" dir="2700000" algn="tl">
                    <a:srgbClr val="000000">
                      <a:alpha val="43137"/>
                    </a:srgbClr>
                  </a:outerShdw>
                </a:effectLst>
                <a:cs typeface="Arial" panose="020B0604020202020204" pitchFamily="34" charset="0"/>
              </a:rPr>
              <a:t>.</a:t>
            </a:r>
          </a:p>
          <a:p>
            <a:pPr>
              <a:lnSpc>
                <a:spcPts val="6500"/>
              </a:lnSpc>
            </a:pPr>
            <a:endParaRPr lang="en-GB" sz="6600" spc="-300" dirty="0">
              <a:solidFill>
                <a:schemeClr val="tx1"/>
              </a:solidFill>
              <a:effectLst>
                <a:outerShdw blurRad="50800" dist="38100" dir="16200000" rotWithShape="0">
                  <a:prstClr val="black">
                    <a:alpha val="40000"/>
                  </a:prstClr>
                </a:outerShdw>
              </a:effectLst>
              <a:latin typeface="Arial Narrow" panose="020B0606020202030204" pitchFamily="34" charset="0"/>
            </a:endParaRPr>
          </a:p>
        </p:txBody>
      </p:sp>
      <p:sp>
        <p:nvSpPr>
          <p:cNvPr id="6" name="TextBox 5">
            <a:extLst>
              <a:ext uri="{FF2B5EF4-FFF2-40B4-BE49-F238E27FC236}">
                <a16:creationId xmlns:a16="http://schemas.microsoft.com/office/drawing/2014/main" id="{329C9B36-CDE6-C501-B1BB-5CF6E6DF9178}"/>
              </a:ext>
            </a:extLst>
          </p:cNvPr>
          <p:cNvSpPr txBox="1"/>
          <p:nvPr/>
        </p:nvSpPr>
        <p:spPr>
          <a:xfrm>
            <a:off x="126078" y="75689"/>
            <a:ext cx="8988152" cy="4339650"/>
          </a:xfrm>
          <a:prstGeom prst="rect">
            <a:avLst/>
          </a:prstGeom>
          <a:noFill/>
        </p:spPr>
        <p:txBody>
          <a:bodyPr wrap="square">
            <a:spAutoFit/>
          </a:bodyPr>
          <a:lstStyle/>
          <a:p>
            <a:pPr algn="ctr"/>
            <a:r>
              <a:rPr lang="en-GB" sz="7200" b="1" dirty="0">
                <a:ln>
                  <a:solidFill>
                    <a:sysClr val="windowText" lastClr="000000"/>
                  </a:solidFill>
                </a:ln>
                <a:solidFill>
                  <a:schemeClr val="accent6">
                    <a:lumMod val="75000"/>
                  </a:schemeClr>
                </a:solidFill>
                <a:effectLst>
                  <a:outerShdw blurRad="38100" dist="38100" dir="2700000" algn="tl">
                    <a:srgbClr val="000000">
                      <a:alpha val="43137"/>
                    </a:srgbClr>
                  </a:outerShdw>
                </a:effectLst>
              </a:rPr>
              <a:t>Dismissal</a:t>
            </a:r>
          </a:p>
          <a:p>
            <a:pPr algn="ctr"/>
            <a:r>
              <a:rPr lang="en-US" dirty="0"/>
              <a:t>The priest then lets you know that everything is over by saying something like:</a:t>
            </a:r>
          </a:p>
          <a:p>
            <a:pPr algn="ctr"/>
            <a:endParaRPr lang="en-US" dirty="0"/>
          </a:p>
          <a:p>
            <a:pPr algn="ctr"/>
            <a:r>
              <a:rPr lang="en-US" dirty="0"/>
              <a:t> </a:t>
            </a:r>
            <a:endParaRPr lang="en-GB" sz="7200" b="1" dirty="0">
              <a:ln>
                <a:solidFill>
                  <a:sysClr val="windowText" lastClr="000000"/>
                </a:solidFill>
              </a:ln>
              <a:solidFill>
                <a:schemeClr val="accent6">
                  <a:lumMod val="75000"/>
                </a:schemeClr>
              </a:solidFill>
              <a:effectLst>
                <a:outerShdw blurRad="38100" dist="38100" dir="2700000" algn="tl">
                  <a:srgbClr val="000000">
                    <a:alpha val="43137"/>
                  </a:srgbClr>
                </a:outerShdw>
              </a:effectLst>
            </a:endParaRPr>
          </a:p>
          <a:p>
            <a:pPr algn="ctr"/>
            <a:endParaRPr lang="en-US" sz="6600" dirty="0"/>
          </a:p>
          <a:p>
            <a:pPr algn="ctr"/>
            <a:endParaRPr lang="en-GB" sz="6600" b="0" dirty="0"/>
          </a:p>
          <a:p>
            <a:pPr algn="r"/>
            <a:endParaRPr lang="en-GB" dirty="0"/>
          </a:p>
        </p:txBody>
      </p:sp>
    </p:spTree>
    <p:extLst>
      <p:ext uri="{BB962C8B-B14F-4D97-AF65-F5344CB8AC3E}">
        <p14:creationId xmlns:p14="http://schemas.microsoft.com/office/powerpoint/2010/main" val="183093177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1">
            <a:extLst>
              <a:ext uri="{FF2B5EF4-FFF2-40B4-BE49-F238E27FC236}">
                <a16:creationId xmlns:a16="http://schemas.microsoft.com/office/drawing/2014/main" id="{EE05FBAC-14FA-BF3E-A0EE-BACA35D8A47A}"/>
              </a:ext>
            </a:extLst>
          </p:cNvPr>
          <p:cNvSpPr txBox="1"/>
          <p:nvPr/>
        </p:nvSpPr>
        <p:spPr>
          <a:xfrm>
            <a:off x="395536" y="1028343"/>
            <a:ext cx="8952474" cy="4861670"/>
          </a:xfrm>
          <a:prstGeom prst="rect">
            <a:avLst/>
          </a:prstGeom>
          <a:noFill/>
          <a:ln cap="flat">
            <a:noFill/>
          </a:ln>
        </p:spPr>
        <p:txBody>
          <a:bodyPr lIns="90004" tIns="44997" rIns="90004" bIns="44997" anchor="t" compatLnSpc="0"/>
          <a:lstStyle/>
          <a:p>
            <a:pPr algn="ctr"/>
            <a:r>
              <a:rPr lang="en-GB" sz="2800" dirty="0"/>
              <a:t>. </a:t>
            </a:r>
          </a:p>
        </p:txBody>
      </p:sp>
      <p:sp>
        <p:nvSpPr>
          <p:cNvPr id="4" name="TextBox 3">
            <a:extLst>
              <a:ext uri="{FF2B5EF4-FFF2-40B4-BE49-F238E27FC236}">
                <a16:creationId xmlns:a16="http://schemas.microsoft.com/office/drawing/2014/main" id="{329C9B36-CDE6-C501-B1BB-5CF6E6DF9178}"/>
              </a:ext>
            </a:extLst>
          </p:cNvPr>
          <p:cNvSpPr txBox="1"/>
          <p:nvPr/>
        </p:nvSpPr>
        <p:spPr>
          <a:xfrm>
            <a:off x="35497" y="143922"/>
            <a:ext cx="8988152" cy="707886"/>
          </a:xfrm>
          <a:prstGeom prst="rect">
            <a:avLst/>
          </a:prstGeom>
          <a:noFill/>
        </p:spPr>
        <p:txBody>
          <a:bodyPr wrap="square">
            <a:spAutoFit/>
          </a:bodyPr>
          <a:lstStyle/>
          <a:p>
            <a:pPr algn="ctr"/>
            <a:r>
              <a:rPr lang="en-GB" sz="4000" b="1" dirty="0">
                <a:ln>
                  <a:solidFill>
                    <a:sysClr val="windowText" lastClr="000000"/>
                  </a:solidFill>
                </a:ln>
                <a:solidFill>
                  <a:schemeClr val="accent6">
                    <a:lumMod val="75000"/>
                  </a:schemeClr>
                </a:solidFill>
                <a:effectLst>
                  <a:outerShdw blurRad="38100" dist="38100" dir="2700000" algn="tl">
                    <a:srgbClr val="000000">
                      <a:alpha val="43137"/>
                    </a:srgbClr>
                  </a:outerShdw>
                </a:effectLst>
              </a:rPr>
              <a:t>Dismissal Hymn</a:t>
            </a:r>
            <a:endParaRPr lang="en-GB" sz="4000" b="0" dirty="0"/>
          </a:p>
        </p:txBody>
      </p:sp>
      <p:sp>
        <p:nvSpPr>
          <p:cNvPr id="5" name="Rectangle 4"/>
          <p:cNvSpPr/>
          <p:nvPr/>
        </p:nvSpPr>
        <p:spPr>
          <a:xfrm>
            <a:off x="611560" y="1028343"/>
            <a:ext cx="6246440" cy="646331"/>
          </a:xfrm>
          <a:prstGeom prst="rect">
            <a:avLst/>
          </a:prstGeom>
        </p:spPr>
        <p:txBody>
          <a:bodyPr wrap="square">
            <a:spAutoFit/>
          </a:bodyPr>
          <a:lstStyle/>
          <a:p>
            <a:endParaRPr lang="en-US" dirty="0">
              <a:solidFill>
                <a:srgbClr val="000000"/>
              </a:solidFill>
              <a:latin typeface="NotoSansMono-Regular_c"/>
            </a:endParaRPr>
          </a:p>
          <a:p>
            <a:r>
              <a:rPr lang="en-US" dirty="0">
                <a:solidFill>
                  <a:srgbClr val="000000"/>
                </a:solidFill>
                <a:latin typeface="NotoSansMono-Regular_c"/>
              </a:rPr>
              <a:t> </a:t>
            </a:r>
            <a:endParaRPr lang="en-GB" dirty="0"/>
          </a:p>
        </p:txBody>
      </p:sp>
      <p:sp>
        <p:nvSpPr>
          <p:cNvPr id="2" name="TextBox 1"/>
          <p:cNvSpPr txBox="1"/>
          <p:nvPr/>
        </p:nvSpPr>
        <p:spPr>
          <a:xfrm>
            <a:off x="3995936" y="2996952"/>
            <a:ext cx="2008883" cy="369332"/>
          </a:xfrm>
          <a:prstGeom prst="rect">
            <a:avLst/>
          </a:prstGeom>
          <a:noFill/>
        </p:spPr>
        <p:txBody>
          <a:bodyPr wrap="none" rtlCol="0">
            <a:spAutoFit/>
          </a:bodyPr>
          <a:lstStyle/>
          <a:p>
            <a:r>
              <a:rPr lang="en-US" dirty="0"/>
              <a:t>Enter hymn here</a:t>
            </a:r>
            <a:endParaRPr lang="en-GB" dirty="0"/>
          </a:p>
        </p:txBody>
      </p:sp>
    </p:spTree>
    <p:extLst>
      <p:ext uri="{BB962C8B-B14F-4D97-AF65-F5344CB8AC3E}">
        <p14:creationId xmlns:p14="http://schemas.microsoft.com/office/powerpoint/2010/main" val="4104483841"/>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6747</TotalTime>
  <Words>2275</Words>
  <Application>Microsoft Office PowerPoint</Application>
  <PresentationFormat>On-screen Show (4:3)</PresentationFormat>
  <Paragraphs>263</Paragraphs>
  <Slides>42</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Microsoft YaHei</vt:lpstr>
      <vt:lpstr>Arial</vt:lpstr>
      <vt:lpstr>Arial Narrow</vt:lpstr>
      <vt:lpstr>Calibri</vt:lpstr>
      <vt:lpstr>Calibri Light</vt:lpstr>
      <vt:lpstr>Century Gothic</vt:lpstr>
      <vt:lpstr>NotoSansMono-Regular_c</vt:lpstr>
      <vt:lpstr>Times New Roman</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Anita Connolly</dc:creator>
  <cp:lastModifiedBy>Deputy Head @ Christ The King</cp:lastModifiedBy>
  <cp:revision>134</cp:revision>
  <dcterms:created xsi:type="dcterms:W3CDTF">2014-10-19T11:33:24Z</dcterms:created>
  <dcterms:modified xsi:type="dcterms:W3CDTF">2025-11-14T18:05:24Z</dcterms:modified>
</cp:coreProperties>
</file>