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19"/>
  </p:notesMasterIdLst>
  <p:sldIdLst>
    <p:sldId id="256" r:id="rId5"/>
    <p:sldId id="280" r:id="rId6"/>
    <p:sldId id="282" r:id="rId7"/>
    <p:sldId id="261" r:id="rId8"/>
    <p:sldId id="260" r:id="rId9"/>
    <p:sldId id="266" r:id="rId10"/>
    <p:sldId id="257" r:id="rId11"/>
    <p:sldId id="283" r:id="rId12"/>
    <p:sldId id="284" r:id="rId13"/>
    <p:sldId id="277" r:id="rId14"/>
    <p:sldId id="279" r:id="rId15"/>
    <p:sldId id="270" r:id="rId16"/>
    <p:sldId id="271" r:id="rId17"/>
    <p:sldId id="265" r:id="rId1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C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0B2C4F27-4E43-CCCD-45F0-CFBE60C126B7}" v="33" dt="2026-09-13T20:18:43.192"/>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994" autoAdjust="0"/>
    <p:restoredTop sz="77939" autoAdjust="0"/>
  </p:normalViewPr>
  <p:slideViewPr>
    <p:cSldViewPr snapToGrid="0">
      <p:cViewPr varScale="1">
        <p:scale>
          <a:sx n="65" d="100"/>
          <a:sy n="65" d="100"/>
        </p:scale>
        <p:origin x="1358"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3" Type="http://schemas.openxmlformats.org/officeDocument/2006/relationships/customXml" Target="../customXml/item3.xml"/><Relationship Id="rId21" Type="http://schemas.openxmlformats.org/officeDocument/2006/relationships/viewProps" Target="viewProp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microsoft.com/office/2015/10/relationships/revisionInfo" Target="revisionInfo.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notesMaster" Target="notesMasters/notesMaster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BC995E70-DF74-4D6A-B47D-D0AF82391EE7}" type="datetimeFigureOut">
              <a:rPr lang="en-GB" smtClean="0"/>
              <a:t>17/09/2026</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5B54BE2-C008-4A8D-92BC-ED1D50461445}" type="slidenum">
              <a:rPr lang="en-GB" smtClean="0"/>
              <a:t>‹#›</a:t>
            </a:fld>
            <a:endParaRPr lang="en-GB"/>
          </a:p>
        </p:txBody>
      </p:sp>
    </p:spTree>
    <p:extLst>
      <p:ext uri="{BB962C8B-B14F-4D97-AF65-F5344CB8AC3E}">
        <p14:creationId xmlns:p14="http://schemas.microsoft.com/office/powerpoint/2010/main" val="51358553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B5B54BE2-C008-4A8D-92BC-ED1D50461445}" type="slidenum">
              <a:rPr lang="en-GB" smtClean="0"/>
              <a:t>1</a:t>
            </a:fld>
            <a:endParaRPr lang="en-GB"/>
          </a:p>
        </p:txBody>
      </p:sp>
    </p:spTree>
    <p:extLst>
      <p:ext uri="{BB962C8B-B14F-4D97-AF65-F5344CB8AC3E}">
        <p14:creationId xmlns:p14="http://schemas.microsoft.com/office/powerpoint/2010/main" val="261286258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B5B54BE2-C008-4A8D-92BC-ED1D50461445}" type="slidenum">
              <a:rPr lang="en-GB" smtClean="0"/>
              <a:t>2</a:t>
            </a:fld>
            <a:endParaRPr lang="en-GB"/>
          </a:p>
        </p:txBody>
      </p:sp>
    </p:spTree>
    <p:extLst>
      <p:ext uri="{BB962C8B-B14F-4D97-AF65-F5344CB8AC3E}">
        <p14:creationId xmlns:p14="http://schemas.microsoft.com/office/powerpoint/2010/main" val="342984591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B5B54BE2-C008-4A8D-92BC-ED1D50461445}" type="slidenum">
              <a:rPr lang="en-GB" smtClean="0"/>
              <a:t>3</a:t>
            </a:fld>
            <a:endParaRPr lang="en-GB"/>
          </a:p>
        </p:txBody>
      </p:sp>
    </p:spTree>
    <p:extLst>
      <p:ext uri="{BB962C8B-B14F-4D97-AF65-F5344CB8AC3E}">
        <p14:creationId xmlns:p14="http://schemas.microsoft.com/office/powerpoint/2010/main" val="333851412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Named</a:t>
            </a:r>
            <a:r>
              <a:rPr lang="en-GB" baseline="0" dirty="0"/>
              <a:t> everything</a:t>
            </a:r>
          </a:p>
          <a:p>
            <a:endParaRPr lang="en-GB" baseline="0" dirty="0"/>
          </a:p>
          <a:p>
            <a:r>
              <a:rPr lang="en-GB" baseline="0" dirty="0" err="1"/>
              <a:t>Pe</a:t>
            </a:r>
            <a:r>
              <a:rPr lang="en-GB" baseline="0" dirty="0"/>
              <a:t> Kit from same supplier – include pants and socks </a:t>
            </a:r>
          </a:p>
          <a:p>
            <a:r>
              <a:rPr lang="en-GB" baseline="0" dirty="0"/>
              <a:t>PE Kits sent home if dirty or </a:t>
            </a:r>
            <a:r>
              <a:rPr lang="en-GB" baseline="0" dirty="0" err="1"/>
              <a:t>halft</a:t>
            </a:r>
            <a:r>
              <a:rPr lang="en-GB" baseline="0" dirty="0"/>
              <a:t> termly – are we still wearing them in everyday</a:t>
            </a:r>
          </a:p>
          <a:p>
            <a:endParaRPr lang="en-GB" baseline="0" dirty="0"/>
          </a:p>
          <a:p>
            <a:r>
              <a:rPr lang="en-GB" baseline="0" dirty="0"/>
              <a:t>Book Bag – keyring for easy of identification </a:t>
            </a:r>
          </a:p>
          <a:p>
            <a:r>
              <a:rPr lang="en-GB" baseline="0" dirty="0"/>
              <a:t>Must be in school everyday and checked nightly when you hear your child read</a:t>
            </a:r>
          </a:p>
          <a:p>
            <a:r>
              <a:rPr lang="en-GB" baseline="0" dirty="0"/>
              <a:t>Free if all forms are returned to school completed? </a:t>
            </a:r>
            <a:endParaRPr lang="en-GB" dirty="0"/>
          </a:p>
        </p:txBody>
      </p:sp>
      <p:sp>
        <p:nvSpPr>
          <p:cNvPr id="4" name="Slide Number Placeholder 3"/>
          <p:cNvSpPr>
            <a:spLocks noGrp="1"/>
          </p:cNvSpPr>
          <p:nvPr>
            <p:ph type="sldNum" sz="quarter" idx="10"/>
          </p:nvPr>
        </p:nvSpPr>
        <p:spPr/>
        <p:txBody>
          <a:bodyPr/>
          <a:lstStyle/>
          <a:p>
            <a:fld id="{B5B54BE2-C008-4A8D-92BC-ED1D50461445}" type="slidenum">
              <a:rPr lang="en-GB" smtClean="0"/>
              <a:t>4</a:t>
            </a:fld>
            <a:endParaRPr lang="en-GB"/>
          </a:p>
        </p:txBody>
      </p:sp>
    </p:spTree>
    <p:extLst>
      <p:ext uri="{BB962C8B-B14F-4D97-AF65-F5344CB8AC3E}">
        <p14:creationId xmlns:p14="http://schemas.microsoft.com/office/powerpoint/2010/main" val="230699841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Children will be given breakfast before school.  Between 08:30 and the start of school, children are supervised on the playground.  Until October half term, Reception children at breakfast club come to the classroom rather than going out onto the playground.</a:t>
            </a:r>
          </a:p>
          <a:p>
            <a:r>
              <a:rPr lang="en-GB" dirty="0"/>
              <a:t>ASC  Children attending a full session will be given a light tea. </a:t>
            </a:r>
          </a:p>
          <a:p>
            <a:endParaRPr lang="en-GB" dirty="0"/>
          </a:p>
          <a:p>
            <a:r>
              <a:rPr lang="en-GB" dirty="0"/>
              <a:t>Payment:  Price being reviewed.</a:t>
            </a:r>
            <a:r>
              <a:rPr lang="en-GB" baseline="0" dirty="0"/>
              <a:t> </a:t>
            </a:r>
            <a:r>
              <a:rPr lang="en-GB" dirty="0"/>
              <a:t>Breakfast and After School club must be booked and paid for in advance using  your online account. Accounts and Passwords will be given out in September,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dirty="0"/>
          </a:p>
          <a:p>
            <a:endParaRPr lang="en-GB" dirty="0"/>
          </a:p>
          <a:p>
            <a:endParaRPr lang="en-GB" dirty="0"/>
          </a:p>
        </p:txBody>
      </p:sp>
      <p:sp>
        <p:nvSpPr>
          <p:cNvPr id="4" name="Slide Number Placeholder 3"/>
          <p:cNvSpPr>
            <a:spLocks noGrp="1"/>
          </p:cNvSpPr>
          <p:nvPr>
            <p:ph type="sldNum" sz="quarter" idx="10"/>
          </p:nvPr>
        </p:nvSpPr>
        <p:spPr/>
        <p:txBody>
          <a:bodyPr/>
          <a:lstStyle/>
          <a:p>
            <a:fld id="{B5B54BE2-C008-4A8D-92BC-ED1D50461445}" type="slidenum">
              <a:rPr lang="en-GB" smtClean="0"/>
              <a:t>5</a:t>
            </a:fld>
            <a:endParaRPr lang="en-GB"/>
          </a:p>
        </p:txBody>
      </p:sp>
    </p:spTree>
    <p:extLst>
      <p:ext uri="{BB962C8B-B14F-4D97-AF65-F5344CB8AC3E}">
        <p14:creationId xmlns:p14="http://schemas.microsoft.com/office/powerpoint/2010/main" val="273256210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b="1" u="sng" kern="1200" dirty="0">
                <a:solidFill>
                  <a:schemeClr val="tx1"/>
                </a:solidFill>
                <a:effectLst/>
                <a:latin typeface="+mn-lt"/>
                <a:ea typeface="+mn-ea"/>
                <a:cs typeface="+mn-cs"/>
              </a:rPr>
              <a:t>Lunch –</a:t>
            </a:r>
            <a:r>
              <a:rPr lang="en-GB" sz="1200" b="0" u="none" kern="1200" dirty="0">
                <a:solidFill>
                  <a:schemeClr val="tx1"/>
                </a:solidFill>
                <a:effectLst/>
                <a:latin typeface="+mn-lt"/>
                <a:ea typeface="+mn-ea"/>
                <a:cs typeface="+mn-cs"/>
              </a:rPr>
              <a:t> children can provide</a:t>
            </a:r>
            <a:r>
              <a:rPr lang="en-GB" sz="1200" b="0" u="none" kern="1200" baseline="0" dirty="0">
                <a:solidFill>
                  <a:schemeClr val="tx1"/>
                </a:solidFill>
                <a:effectLst/>
                <a:latin typeface="+mn-lt"/>
                <a:ea typeface="+mn-ea"/>
                <a:cs typeface="+mn-cs"/>
              </a:rPr>
              <a:t> their own lunch. Please note that we are a nut free school. </a:t>
            </a:r>
            <a:endParaRPr lang="en-GB" sz="1200" b="0" u="none" kern="1200" dirty="0">
              <a:solidFill>
                <a:schemeClr val="tx1"/>
              </a:solidFill>
              <a:effectLst/>
              <a:latin typeface="+mn-lt"/>
              <a:ea typeface="+mn-ea"/>
              <a:cs typeface="+mn-cs"/>
            </a:endParaRPr>
          </a:p>
          <a:p>
            <a:r>
              <a:rPr lang="en-GB" sz="1200" b="1" u="sng" kern="1200" dirty="0">
                <a:solidFill>
                  <a:schemeClr val="tx1"/>
                </a:solidFill>
                <a:effectLst/>
                <a:latin typeface="+mn-lt"/>
                <a:ea typeface="+mn-ea"/>
                <a:cs typeface="+mn-cs"/>
              </a:rPr>
              <a:t>Fruit</a:t>
            </a:r>
            <a:endParaRPr lang="en-GB" sz="1200" kern="1200" dirty="0">
              <a:solidFill>
                <a:schemeClr val="tx1"/>
              </a:solidFill>
              <a:effectLst/>
              <a:latin typeface="+mn-lt"/>
              <a:ea typeface="+mn-ea"/>
              <a:cs typeface="+mn-cs"/>
            </a:endParaRPr>
          </a:p>
          <a:p>
            <a:r>
              <a:rPr lang="en-GB" sz="1200" kern="1200" dirty="0">
                <a:solidFill>
                  <a:schemeClr val="tx1"/>
                </a:solidFill>
                <a:effectLst/>
                <a:latin typeface="+mn-lt"/>
                <a:ea typeface="+mn-ea"/>
                <a:cs typeface="+mn-cs"/>
              </a:rPr>
              <a:t>Fruit is provided everyday for all children.  The fruit changes from day to day so if your child has an allergy of any kind, please let us know as soon as possible.</a:t>
            </a:r>
          </a:p>
          <a:p>
            <a:r>
              <a:rPr lang="en-GB" sz="1200" kern="1200" dirty="0">
                <a:solidFill>
                  <a:schemeClr val="tx1"/>
                </a:solidFill>
                <a:effectLst/>
                <a:latin typeface="+mn-lt"/>
                <a:ea typeface="+mn-ea"/>
                <a:cs typeface="+mn-cs"/>
              </a:rPr>
              <a:t> </a:t>
            </a:r>
          </a:p>
          <a:p>
            <a:r>
              <a:rPr lang="en-GB" sz="1200" kern="1200" dirty="0">
                <a:solidFill>
                  <a:schemeClr val="tx1"/>
                </a:solidFill>
                <a:effectLst/>
                <a:latin typeface="+mn-lt"/>
                <a:ea typeface="+mn-ea"/>
                <a:cs typeface="+mn-cs"/>
              </a:rPr>
              <a:t> </a:t>
            </a:r>
          </a:p>
          <a:p>
            <a:r>
              <a:rPr lang="en-GB" sz="1200" b="1" u="sng" kern="1200" dirty="0">
                <a:solidFill>
                  <a:schemeClr val="tx1"/>
                </a:solidFill>
                <a:effectLst/>
                <a:latin typeface="+mn-lt"/>
                <a:ea typeface="+mn-ea"/>
                <a:cs typeface="+mn-cs"/>
              </a:rPr>
              <a:t>Milk</a:t>
            </a:r>
            <a:endParaRPr lang="en-GB" sz="1200" kern="1200" dirty="0">
              <a:solidFill>
                <a:schemeClr val="tx1"/>
              </a:solidFill>
              <a:effectLst/>
              <a:latin typeface="+mn-lt"/>
              <a:ea typeface="+mn-ea"/>
              <a:cs typeface="+mn-cs"/>
            </a:endParaRPr>
          </a:p>
          <a:p>
            <a:r>
              <a:rPr lang="en-GB" sz="1200" kern="1200" dirty="0">
                <a:solidFill>
                  <a:schemeClr val="tx1"/>
                </a:solidFill>
                <a:effectLst/>
                <a:latin typeface="+mn-lt"/>
                <a:ea typeface="+mn-ea"/>
                <a:cs typeface="+mn-cs"/>
              </a:rPr>
              <a:t>Milk is provided every day for your child until they reach their fifth birthday. Please let us know if your child is allergic to milk. </a:t>
            </a:r>
          </a:p>
          <a:p>
            <a:endParaRPr lang="en-GB" sz="1200" kern="1200" dirty="0">
              <a:solidFill>
                <a:schemeClr val="tx1"/>
              </a:solidFill>
              <a:effectLst/>
              <a:latin typeface="+mn-lt"/>
              <a:ea typeface="+mn-ea"/>
              <a:cs typeface="+mn-cs"/>
            </a:endParaRPr>
          </a:p>
          <a:p>
            <a:endParaRPr lang="en-GB" sz="1200" kern="1200" dirty="0">
              <a:solidFill>
                <a:schemeClr val="tx1"/>
              </a:solidFill>
              <a:effectLst/>
              <a:latin typeface="+mn-lt"/>
              <a:ea typeface="+mn-ea"/>
              <a:cs typeface="+mn-cs"/>
            </a:endParaRPr>
          </a:p>
          <a:p>
            <a:r>
              <a:rPr lang="en-GB" sz="1200" kern="1200" dirty="0">
                <a:solidFill>
                  <a:schemeClr val="tx1"/>
                </a:solidFill>
                <a:effectLst/>
                <a:latin typeface="+mn-lt"/>
                <a:ea typeface="+mn-ea"/>
                <a:cs typeface="+mn-cs"/>
              </a:rPr>
              <a:t> </a:t>
            </a:r>
          </a:p>
          <a:p>
            <a:endParaRPr lang="en-GB" dirty="0"/>
          </a:p>
        </p:txBody>
      </p:sp>
      <p:sp>
        <p:nvSpPr>
          <p:cNvPr id="4" name="Slide Number Placeholder 3"/>
          <p:cNvSpPr>
            <a:spLocks noGrp="1"/>
          </p:cNvSpPr>
          <p:nvPr>
            <p:ph type="sldNum" sz="quarter" idx="10"/>
          </p:nvPr>
        </p:nvSpPr>
        <p:spPr/>
        <p:txBody>
          <a:bodyPr/>
          <a:lstStyle/>
          <a:p>
            <a:fld id="{B5B54BE2-C008-4A8D-92BC-ED1D50461445}" type="slidenum">
              <a:rPr lang="en-GB" smtClean="0"/>
              <a:t>6</a:t>
            </a:fld>
            <a:endParaRPr lang="en-GB"/>
          </a:p>
        </p:txBody>
      </p:sp>
    </p:spTree>
    <p:extLst>
      <p:ext uri="{BB962C8B-B14F-4D97-AF65-F5344CB8AC3E}">
        <p14:creationId xmlns:p14="http://schemas.microsoft.com/office/powerpoint/2010/main" val="110201331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B5B54BE2-C008-4A8D-92BC-ED1D50461445}" type="slidenum">
              <a:rPr lang="en-GB" smtClean="0"/>
              <a:t>7</a:t>
            </a:fld>
            <a:endParaRPr lang="en-GB"/>
          </a:p>
        </p:txBody>
      </p:sp>
    </p:spTree>
    <p:extLst>
      <p:ext uri="{BB962C8B-B14F-4D97-AF65-F5344CB8AC3E}">
        <p14:creationId xmlns:p14="http://schemas.microsoft.com/office/powerpoint/2010/main" val="252925092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b="0" i="0" dirty="0">
                <a:effectLst/>
                <a:latin typeface="Segoe UI" panose="020B0502040204020203" pitchFamily="34" charset="0"/>
              </a:rPr>
              <a:t>The Early </a:t>
            </a:r>
            <a:r>
              <a:rPr lang="en-GB" b="0" i="0" dirty="0" err="1">
                <a:effectLst/>
                <a:latin typeface="Segoe UI" panose="020B0502040204020203" pitchFamily="34" charset="0"/>
              </a:rPr>
              <a:t>oundation</a:t>
            </a:r>
            <a:r>
              <a:rPr lang="en-GB" b="0" i="0" dirty="0">
                <a:effectLst/>
                <a:latin typeface="Segoe UI" panose="020B0502040204020203" pitchFamily="34" charset="0"/>
              </a:rPr>
              <a:t> Stage (EYFS) curriculum is designed to support children's learning and development through a balance of play, exploration and purposeful teaching. It focuses on seven key areas of learning that help children develop their communication, confidence, independence, creativity and understanding of the world. Through engaging experiences and positive relationships, we ensure every child is supported to thrive and reach their full potential.</a:t>
            </a:r>
          </a:p>
          <a:p>
            <a:r>
              <a:rPr lang="en-GB" b="0" i="0" dirty="0">
                <a:effectLst/>
                <a:latin typeface="Segoe UI" panose="020B0502040204020203" pitchFamily="34" charset="0"/>
              </a:rPr>
              <a:t>Years F</a:t>
            </a:r>
            <a:endParaRPr lang="en-GB" dirty="0"/>
          </a:p>
        </p:txBody>
      </p:sp>
      <p:sp>
        <p:nvSpPr>
          <p:cNvPr id="4" name="Slide Number Placeholder 3"/>
          <p:cNvSpPr>
            <a:spLocks noGrp="1"/>
          </p:cNvSpPr>
          <p:nvPr>
            <p:ph type="sldNum" sz="quarter" idx="10"/>
          </p:nvPr>
        </p:nvSpPr>
        <p:spPr/>
        <p:txBody>
          <a:bodyPr/>
          <a:lstStyle/>
          <a:p>
            <a:fld id="{B5B54BE2-C008-4A8D-92BC-ED1D50461445}" type="slidenum">
              <a:rPr lang="en-GB" smtClean="0"/>
              <a:t>8</a:t>
            </a:fld>
            <a:endParaRPr lang="en-GB"/>
          </a:p>
        </p:txBody>
      </p:sp>
    </p:spTree>
    <p:extLst>
      <p:ext uri="{BB962C8B-B14F-4D97-AF65-F5344CB8AC3E}">
        <p14:creationId xmlns:p14="http://schemas.microsoft.com/office/powerpoint/2010/main" val="424325402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b="0" i="0" dirty="0">
                <a:effectLst/>
                <a:latin typeface="Segoe UI" panose="020B0502040204020203" pitchFamily="34" charset="0"/>
              </a:rPr>
              <a:t>The Early </a:t>
            </a:r>
            <a:r>
              <a:rPr lang="en-GB" b="0" i="0" dirty="0" err="1">
                <a:effectLst/>
                <a:latin typeface="Segoe UI" panose="020B0502040204020203" pitchFamily="34" charset="0"/>
              </a:rPr>
              <a:t>oundation</a:t>
            </a:r>
            <a:r>
              <a:rPr lang="en-GB" b="0" i="0" dirty="0">
                <a:effectLst/>
                <a:latin typeface="Segoe UI" panose="020B0502040204020203" pitchFamily="34" charset="0"/>
              </a:rPr>
              <a:t> Stage (EYFS) curriculum is designed to support children's learning and development through a balance of play, exploration and purposeful teaching. It focuses on seven key areas of learning that help children develop their communication, confidence, independence, creativity and understanding of the world. Through engaging experiences and positive relationships, we ensure every child is supported to thrive and reach their full potential.</a:t>
            </a:r>
          </a:p>
          <a:p>
            <a:r>
              <a:rPr lang="en-GB" b="0" i="0" dirty="0">
                <a:effectLst/>
                <a:latin typeface="Segoe UI" panose="020B0502040204020203" pitchFamily="34" charset="0"/>
              </a:rPr>
              <a:t>Years F</a:t>
            </a:r>
            <a:endParaRPr lang="en-GB" dirty="0"/>
          </a:p>
        </p:txBody>
      </p:sp>
      <p:sp>
        <p:nvSpPr>
          <p:cNvPr id="4" name="Slide Number Placeholder 3"/>
          <p:cNvSpPr>
            <a:spLocks noGrp="1"/>
          </p:cNvSpPr>
          <p:nvPr>
            <p:ph type="sldNum" sz="quarter" idx="10"/>
          </p:nvPr>
        </p:nvSpPr>
        <p:spPr/>
        <p:txBody>
          <a:bodyPr/>
          <a:lstStyle/>
          <a:p>
            <a:fld id="{B5B54BE2-C008-4A8D-92BC-ED1D50461445}" type="slidenum">
              <a:rPr lang="en-GB" smtClean="0"/>
              <a:t>9</a:t>
            </a:fld>
            <a:endParaRPr lang="en-GB"/>
          </a:p>
        </p:txBody>
      </p:sp>
    </p:spTree>
    <p:extLst>
      <p:ext uri="{BB962C8B-B14F-4D97-AF65-F5344CB8AC3E}">
        <p14:creationId xmlns:p14="http://schemas.microsoft.com/office/powerpoint/2010/main" val="266428499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u="none" dirty="0"/>
          </a:p>
        </p:txBody>
      </p:sp>
      <p:sp>
        <p:nvSpPr>
          <p:cNvPr id="4" name="Slide Number Placeholder 3"/>
          <p:cNvSpPr>
            <a:spLocks noGrp="1"/>
          </p:cNvSpPr>
          <p:nvPr>
            <p:ph type="sldNum" sz="quarter" idx="10"/>
          </p:nvPr>
        </p:nvSpPr>
        <p:spPr/>
        <p:txBody>
          <a:bodyPr/>
          <a:lstStyle/>
          <a:p>
            <a:fld id="{B5B54BE2-C008-4A8D-92BC-ED1D50461445}" type="slidenum">
              <a:rPr lang="en-GB" smtClean="0"/>
              <a:t>10</a:t>
            </a:fld>
            <a:endParaRPr lang="en-GB"/>
          </a:p>
        </p:txBody>
      </p:sp>
    </p:spTree>
    <p:extLst>
      <p:ext uri="{BB962C8B-B14F-4D97-AF65-F5344CB8AC3E}">
        <p14:creationId xmlns:p14="http://schemas.microsoft.com/office/powerpoint/2010/main" val="393210135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b="1" u="none" kern="1200" dirty="0">
                <a:solidFill>
                  <a:schemeClr val="tx1"/>
                </a:solidFill>
                <a:effectLst/>
                <a:latin typeface="+mn-lt"/>
                <a:ea typeface="+mn-ea"/>
                <a:cs typeface="+mn-cs"/>
              </a:rPr>
              <a:t>Phonics – Following</a:t>
            </a:r>
            <a:r>
              <a:rPr lang="en-GB" sz="1200" b="1" u="none" kern="1200" baseline="0" dirty="0">
                <a:solidFill>
                  <a:schemeClr val="tx1"/>
                </a:solidFill>
                <a:effectLst/>
                <a:latin typeface="+mn-lt"/>
                <a:ea typeface="+mn-ea"/>
                <a:cs typeface="+mn-cs"/>
              </a:rPr>
              <a:t> the read write </a:t>
            </a:r>
            <a:r>
              <a:rPr lang="en-GB" sz="1200" b="1" u="none" kern="1200" baseline="0" dirty="0" err="1">
                <a:solidFill>
                  <a:schemeClr val="tx1"/>
                </a:solidFill>
                <a:effectLst/>
                <a:latin typeface="+mn-lt"/>
                <a:ea typeface="+mn-ea"/>
                <a:cs typeface="+mn-cs"/>
              </a:rPr>
              <a:t>inc</a:t>
            </a:r>
            <a:r>
              <a:rPr lang="en-GB" sz="1200" b="1" u="none" kern="1200" baseline="0" dirty="0">
                <a:solidFill>
                  <a:schemeClr val="tx1"/>
                </a:solidFill>
                <a:effectLst/>
                <a:latin typeface="+mn-lt"/>
                <a:ea typeface="+mn-ea"/>
                <a:cs typeface="+mn-cs"/>
              </a:rPr>
              <a:t> program, but at a pace the children are able to follow and be successful. Only then will we move on to new sounds. </a:t>
            </a:r>
            <a:endParaRPr lang="en-GB" sz="1200" b="1" u="none" kern="1200" dirty="0">
              <a:solidFill>
                <a:schemeClr val="tx1"/>
              </a:solidFill>
              <a:effectLst/>
              <a:latin typeface="+mn-lt"/>
              <a:ea typeface="+mn-ea"/>
              <a:cs typeface="+mn-cs"/>
            </a:endParaRPr>
          </a:p>
          <a:p>
            <a:endParaRPr lang="en-GB" sz="1200" u="sng" kern="1200" dirty="0">
              <a:solidFill>
                <a:schemeClr val="tx1"/>
              </a:solidFill>
              <a:effectLst/>
              <a:latin typeface="+mn-lt"/>
              <a:ea typeface="+mn-ea"/>
              <a:cs typeface="+mn-cs"/>
            </a:endParaRPr>
          </a:p>
          <a:p>
            <a:endParaRPr lang="en-GB" sz="1200" u="sng" kern="1200" dirty="0">
              <a:solidFill>
                <a:schemeClr val="tx1"/>
              </a:solidFill>
              <a:effectLst/>
              <a:latin typeface="+mn-lt"/>
              <a:ea typeface="+mn-ea"/>
              <a:cs typeface="+mn-cs"/>
            </a:endParaRPr>
          </a:p>
          <a:p>
            <a:r>
              <a:rPr lang="en-GB" sz="1200" u="sng" kern="1200" dirty="0">
                <a:solidFill>
                  <a:schemeClr val="tx1"/>
                </a:solidFill>
                <a:effectLst/>
                <a:latin typeface="+mn-lt"/>
                <a:ea typeface="+mn-ea"/>
                <a:cs typeface="+mn-cs"/>
              </a:rPr>
              <a:t>Read</a:t>
            </a:r>
            <a:r>
              <a:rPr lang="en-GB" sz="1200" u="sng" kern="1200" baseline="0" dirty="0">
                <a:solidFill>
                  <a:schemeClr val="tx1"/>
                </a:solidFill>
                <a:effectLst/>
                <a:latin typeface="+mn-lt"/>
                <a:ea typeface="+mn-ea"/>
                <a:cs typeface="+mn-cs"/>
              </a:rPr>
              <a:t> Write </a:t>
            </a:r>
            <a:r>
              <a:rPr lang="en-GB" sz="1200" u="sng" kern="1200" baseline="0" dirty="0" err="1">
                <a:solidFill>
                  <a:schemeClr val="tx1"/>
                </a:solidFill>
                <a:effectLst/>
                <a:latin typeface="+mn-lt"/>
                <a:ea typeface="+mn-ea"/>
                <a:cs typeface="+mn-cs"/>
              </a:rPr>
              <a:t>inc.</a:t>
            </a:r>
            <a:r>
              <a:rPr lang="en-GB" sz="1200" u="sng" kern="1200" baseline="0" dirty="0">
                <a:solidFill>
                  <a:schemeClr val="tx1"/>
                </a:solidFill>
                <a:effectLst/>
                <a:latin typeface="+mn-lt"/>
                <a:ea typeface="+mn-ea"/>
                <a:cs typeface="+mn-cs"/>
              </a:rPr>
              <a:t> </a:t>
            </a:r>
            <a:endParaRPr lang="en-GB" sz="1200" kern="1200" dirty="0">
              <a:solidFill>
                <a:schemeClr val="tx1"/>
              </a:solidFill>
              <a:effectLst/>
              <a:latin typeface="+mn-lt"/>
              <a:ea typeface="+mn-ea"/>
              <a:cs typeface="+mn-cs"/>
            </a:endParaRPr>
          </a:p>
          <a:p>
            <a:r>
              <a:rPr lang="en-GB" sz="1200" kern="1200" dirty="0">
                <a:solidFill>
                  <a:schemeClr val="tx1"/>
                </a:solidFill>
                <a:effectLst/>
                <a:latin typeface="+mn-lt"/>
                <a:ea typeface="+mn-ea"/>
                <a:cs typeface="+mn-cs"/>
              </a:rPr>
              <a:t>During our phonics input we will be learning new sounds each week. We learn the sound the letter makes and how to write and form the letter correctly.  We also learn how to blend and segment the sounds to help us read &amp; spell.</a:t>
            </a:r>
          </a:p>
          <a:p>
            <a:r>
              <a:rPr lang="en-GB" sz="1200" kern="1200" dirty="0">
                <a:solidFill>
                  <a:schemeClr val="tx1"/>
                </a:solidFill>
                <a:effectLst/>
                <a:latin typeface="+mn-lt"/>
                <a:ea typeface="+mn-ea"/>
                <a:cs typeface="+mn-cs"/>
              </a:rPr>
              <a:t> </a:t>
            </a:r>
          </a:p>
          <a:p>
            <a:r>
              <a:rPr lang="en-GB" sz="1200" kern="1200" dirty="0">
                <a:solidFill>
                  <a:schemeClr val="tx1"/>
                </a:solidFill>
                <a:effectLst/>
                <a:latin typeface="+mn-lt"/>
                <a:ea typeface="+mn-ea"/>
                <a:cs typeface="+mn-cs"/>
              </a:rPr>
              <a:t>We will start to send home learnt sounds to practise with your child. Please look at these every night with your child for  5 – 10 minutes.</a:t>
            </a:r>
          </a:p>
          <a:p>
            <a:endParaRPr lang="en-GB" sz="1200" kern="1200" dirty="0">
              <a:solidFill>
                <a:schemeClr val="tx1"/>
              </a:solidFill>
              <a:effectLst/>
              <a:latin typeface="+mn-lt"/>
              <a:ea typeface="+mn-ea"/>
              <a:cs typeface="+mn-cs"/>
            </a:endParaRPr>
          </a:p>
          <a:p>
            <a:r>
              <a:rPr lang="en-GB" sz="1200" kern="1200" dirty="0">
                <a:solidFill>
                  <a:schemeClr val="tx1"/>
                </a:solidFill>
                <a:effectLst/>
                <a:latin typeface="+mn-lt"/>
                <a:ea typeface="+mn-ea"/>
                <a:cs typeface="+mn-cs"/>
              </a:rPr>
              <a:t>Phonics Workshop</a:t>
            </a:r>
            <a:r>
              <a:rPr lang="en-GB" sz="1200" kern="1200" baseline="0" dirty="0">
                <a:solidFill>
                  <a:schemeClr val="tx1"/>
                </a:solidFill>
                <a:effectLst/>
                <a:latin typeface="+mn-lt"/>
                <a:ea typeface="+mn-ea"/>
                <a:cs typeface="+mn-cs"/>
              </a:rPr>
              <a:t> DATE </a:t>
            </a:r>
            <a:endParaRPr lang="en-GB" sz="1200" kern="1200" dirty="0">
              <a:solidFill>
                <a:schemeClr val="tx1"/>
              </a:solidFill>
              <a:effectLst/>
              <a:latin typeface="+mn-lt"/>
              <a:ea typeface="+mn-ea"/>
              <a:cs typeface="+mn-cs"/>
            </a:endParaRPr>
          </a:p>
          <a:p>
            <a:r>
              <a:rPr lang="en-GB" sz="1200" kern="1200" dirty="0">
                <a:solidFill>
                  <a:schemeClr val="tx1"/>
                </a:solidFill>
                <a:effectLst/>
                <a:latin typeface="+mn-lt"/>
                <a:ea typeface="+mn-ea"/>
                <a:cs typeface="+mn-cs"/>
              </a:rPr>
              <a:t> </a:t>
            </a:r>
          </a:p>
          <a:p>
            <a:r>
              <a:rPr lang="en-GB" u="sng" dirty="0"/>
              <a:t>Reading </a:t>
            </a:r>
          </a:p>
          <a:p>
            <a:r>
              <a:rPr lang="en-GB" u="none" dirty="0" err="1"/>
              <a:t>Chn</a:t>
            </a:r>
            <a:r>
              <a:rPr lang="en-GB" u="none" dirty="0"/>
              <a:t> should be</a:t>
            </a:r>
            <a:r>
              <a:rPr lang="en-GB" u="none" baseline="0" dirty="0"/>
              <a:t> heard to read everyday at home </a:t>
            </a:r>
          </a:p>
          <a:p>
            <a:r>
              <a:rPr lang="en-GB" u="none" baseline="0" dirty="0"/>
              <a:t>They will do guided reading (group adult led reading) and individual reading in school </a:t>
            </a:r>
          </a:p>
          <a:p>
            <a:r>
              <a:rPr lang="en-GB" u="none" baseline="0" dirty="0"/>
              <a:t>We will hold reading workshops during the school year </a:t>
            </a:r>
            <a:endParaRPr lang="en-GB" u="none" dirty="0"/>
          </a:p>
        </p:txBody>
      </p:sp>
      <p:sp>
        <p:nvSpPr>
          <p:cNvPr id="4" name="Slide Number Placeholder 3"/>
          <p:cNvSpPr>
            <a:spLocks noGrp="1"/>
          </p:cNvSpPr>
          <p:nvPr>
            <p:ph type="sldNum" sz="quarter" idx="10"/>
          </p:nvPr>
        </p:nvSpPr>
        <p:spPr/>
        <p:txBody>
          <a:bodyPr/>
          <a:lstStyle/>
          <a:p>
            <a:fld id="{B5B54BE2-C008-4A8D-92BC-ED1D50461445}" type="slidenum">
              <a:rPr lang="en-GB" smtClean="0"/>
              <a:t>11</a:t>
            </a:fld>
            <a:endParaRPr lang="en-GB"/>
          </a:p>
        </p:txBody>
      </p:sp>
    </p:spTree>
    <p:extLst>
      <p:ext uri="{BB962C8B-B14F-4D97-AF65-F5344CB8AC3E}">
        <p14:creationId xmlns:p14="http://schemas.microsoft.com/office/powerpoint/2010/main" val="66332894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solidFill>
                  <a:srgbClr val="7FA8A4"/>
                </a:solidFill>
              </a:defRPr>
            </a:pPr>
            <a:r>
              <a:rPr lang="en-US" dirty="0"/>
              <a:t>School</a:t>
            </a:r>
            <a:r>
              <a:rPr lang="en-US" baseline="0" dirty="0"/>
              <a:t> Prayers on Website? </a:t>
            </a:r>
            <a:r>
              <a:rPr kumimoji="0" lang="en-US" sz="1200" b="1" i="0" u="none" strike="noStrike" kern="1200" cap="none" spc="0" normalizeH="0" baseline="0" noProof="0" dirty="0">
                <a:ln>
                  <a:noFill/>
                </a:ln>
                <a:solidFill>
                  <a:srgbClr val="3F4A4F"/>
                </a:solidFill>
                <a:effectLst/>
                <a:uLnTx/>
                <a:uFillTx/>
                <a:latin typeface="Aptos" panose="020F0502020204030204"/>
                <a:ea typeface="+mn-ea"/>
                <a:cs typeface="+mn-cs"/>
              </a:rPr>
              <a:t>Joining in school prayers</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1" i="0" u="none" strike="noStrike" kern="1200" cap="none" spc="0" normalizeH="0" baseline="0" noProof="0" dirty="0">
                <a:ln>
                  <a:noFill/>
                </a:ln>
                <a:solidFill>
                  <a:srgbClr val="3F4A4F"/>
                </a:solidFill>
                <a:effectLst/>
                <a:uLnTx/>
                <a:uFillTx/>
                <a:latin typeface="Aptos" panose="020F0502020204030204"/>
                <a:ea typeface="+mn-ea"/>
                <a:cs typeface="+mn-cs"/>
              </a:rPr>
              <a:t>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1" i="0" u="none" strike="noStrike" kern="1200" cap="none" spc="0" normalizeH="0" baseline="0" noProof="0" dirty="0">
                <a:ln>
                  <a:noFill/>
                </a:ln>
                <a:solidFill>
                  <a:srgbClr val="3F4A4F"/>
                </a:solidFill>
                <a:effectLst/>
                <a:uLnTx/>
                <a:uFillTx/>
                <a:latin typeface="Aptos" panose="020F0502020204030204"/>
                <a:ea typeface="+mn-ea"/>
                <a:cs typeface="+mn-cs"/>
              </a:rPr>
              <a:t>We are a Catholic school and we pray regularly during the school day. This gives the children quiet time to talk to God, to say thank you and to ask for help. It will help your child enjoy prayer time if they understand what prayer is and they are able to sit quietly during prayer time. You can help by saying family prayers together at home. You can also practice saying the school prayer with your child before they start school. </a:t>
            </a:r>
          </a:p>
          <a:p>
            <a:endParaRPr lang="en-GB"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5B54BE2-C008-4A8D-92BC-ED1D50461445}"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12</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12001747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dirty="0"/>
              <a:t>Only use a capital letter for the first letter in their name. All of the other letters should be in lower case. </a:t>
            </a:r>
            <a:r>
              <a:rPr kumimoji="0" lang="en-US" sz="800" b="1" i="0" u="none" strike="noStrike" kern="1200" cap="none" spc="0" normalizeH="0" baseline="0" noProof="0" dirty="0">
                <a:ln>
                  <a:noFill/>
                </a:ln>
                <a:solidFill>
                  <a:srgbClr val="3F4A4F"/>
                </a:solidFill>
                <a:effectLst/>
                <a:uLnTx/>
                <a:uFillTx/>
                <a:latin typeface="Aptos" panose="020F0502020204030204"/>
                <a:ea typeface="+mn-ea"/>
                <a:cs typeface="+mn-cs"/>
              </a:rPr>
              <a:t>Your child is not expected to </a:t>
            </a:r>
            <a:r>
              <a:rPr kumimoji="0" lang="en-US" sz="800" b="1" i="0" u="none" strike="noStrike" kern="1200" cap="none" spc="0" normalizeH="0" baseline="0" noProof="0" dirty="0" err="1">
                <a:ln>
                  <a:noFill/>
                </a:ln>
                <a:solidFill>
                  <a:srgbClr val="3F4A4F"/>
                </a:solidFill>
                <a:effectLst/>
                <a:uLnTx/>
                <a:uFillTx/>
                <a:latin typeface="Aptos" panose="020F0502020204030204"/>
                <a:ea typeface="+mn-ea"/>
                <a:cs typeface="+mn-cs"/>
              </a:rPr>
              <a:t>recognise</a:t>
            </a:r>
            <a:r>
              <a:rPr kumimoji="0" lang="en-US" sz="800" b="1" i="0" u="none" strike="noStrike" kern="1200" cap="none" spc="0" normalizeH="0" baseline="0" noProof="0" dirty="0">
                <a:ln>
                  <a:noFill/>
                </a:ln>
                <a:solidFill>
                  <a:srgbClr val="3F4A4F"/>
                </a:solidFill>
                <a:effectLst/>
                <a:uLnTx/>
                <a:uFillTx/>
                <a:latin typeface="Aptos" panose="020F0502020204030204"/>
                <a:ea typeface="+mn-ea"/>
                <a:cs typeface="+mn-cs"/>
              </a:rPr>
              <a:t> letters and numbers when they start school, but it will help them if they can </a:t>
            </a:r>
            <a:r>
              <a:rPr kumimoji="0" lang="en-US" sz="800" b="1" i="0" u="none" strike="noStrike" kern="1200" cap="none" spc="0" normalizeH="0" baseline="0" noProof="0" dirty="0" err="1">
                <a:ln>
                  <a:noFill/>
                </a:ln>
                <a:solidFill>
                  <a:srgbClr val="3F4A4F"/>
                </a:solidFill>
                <a:effectLst/>
                <a:uLnTx/>
                <a:uFillTx/>
                <a:latin typeface="Aptos" panose="020F0502020204030204"/>
                <a:ea typeface="+mn-ea"/>
                <a:cs typeface="+mn-cs"/>
              </a:rPr>
              <a:t>recognise</a:t>
            </a:r>
            <a:r>
              <a:rPr kumimoji="0" lang="en-US" sz="800" b="1" i="0" u="none" strike="noStrike" kern="1200" cap="none" spc="0" normalizeH="0" baseline="0" noProof="0" dirty="0">
                <a:ln>
                  <a:noFill/>
                </a:ln>
                <a:solidFill>
                  <a:srgbClr val="3F4A4F"/>
                </a:solidFill>
                <a:effectLst/>
                <a:uLnTx/>
                <a:uFillTx/>
                <a:latin typeface="Aptos" panose="020F0502020204030204"/>
                <a:ea typeface="+mn-ea"/>
                <a:cs typeface="+mn-cs"/>
              </a:rPr>
              <a:t> their own name. They will see it written on their coat peg and school uniform and belongings, so </a:t>
            </a:r>
            <a:r>
              <a:rPr kumimoji="0" lang="en-US" sz="800" b="1" i="0" u="none" strike="noStrike" kern="1200" cap="none" spc="0" normalizeH="0" baseline="0" noProof="0" dirty="0" err="1">
                <a:ln>
                  <a:noFill/>
                </a:ln>
                <a:solidFill>
                  <a:srgbClr val="3F4A4F"/>
                </a:solidFill>
                <a:effectLst/>
                <a:uLnTx/>
                <a:uFillTx/>
                <a:latin typeface="Aptos" panose="020F0502020204030204"/>
                <a:ea typeface="+mn-ea"/>
                <a:cs typeface="+mn-cs"/>
              </a:rPr>
              <a:t>recognising</a:t>
            </a:r>
            <a:r>
              <a:rPr kumimoji="0" lang="en-US" sz="800" b="1" i="0" u="none" strike="noStrike" kern="1200" cap="none" spc="0" normalizeH="0" baseline="0" noProof="0" dirty="0">
                <a:ln>
                  <a:noFill/>
                </a:ln>
                <a:solidFill>
                  <a:srgbClr val="3F4A4F"/>
                </a:solidFill>
                <a:effectLst/>
                <a:uLnTx/>
                <a:uFillTx/>
                <a:latin typeface="Aptos" panose="020F0502020204030204"/>
                <a:ea typeface="+mn-ea"/>
                <a:cs typeface="+mn-cs"/>
              </a:rPr>
              <a:t> their own name will help them to identify their own things. They will also write their name on any work they do.  You can help them by practicing writing their name with them before they start school. Start by getting them to trace over their name, and place name labels around your home so they can find and </a:t>
            </a:r>
            <a:r>
              <a:rPr kumimoji="0" lang="en-US" sz="800" b="1" i="0" u="none" strike="noStrike" kern="1200" cap="none" spc="0" normalizeH="0" baseline="0" noProof="0" dirty="0" err="1">
                <a:ln>
                  <a:noFill/>
                </a:ln>
                <a:solidFill>
                  <a:srgbClr val="3F4A4F"/>
                </a:solidFill>
                <a:effectLst/>
                <a:uLnTx/>
                <a:uFillTx/>
                <a:latin typeface="Aptos" panose="020F0502020204030204"/>
                <a:ea typeface="+mn-ea"/>
                <a:cs typeface="+mn-cs"/>
              </a:rPr>
              <a:t>recognise</a:t>
            </a:r>
            <a:r>
              <a:rPr kumimoji="0" lang="en-US" sz="800" b="1" i="0" u="none" strike="noStrike" kern="1200" cap="none" spc="0" normalizeH="0" baseline="0" noProof="0" dirty="0">
                <a:ln>
                  <a:noFill/>
                </a:ln>
                <a:solidFill>
                  <a:srgbClr val="3F4A4F"/>
                </a:solidFill>
                <a:effectLst/>
                <a:uLnTx/>
                <a:uFillTx/>
                <a:latin typeface="Aptos" panose="020F0502020204030204"/>
                <a:ea typeface="+mn-ea"/>
                <a:cs typeface="+mn-cs"/>
              </a:rPr>
              <a:t> them. </a:t>
            </a:r>
            <a:endParaRPr kumimoji="0" lang="en-GB" sz="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800" dirty="0"/>
          </a:p>
          <a:p>
            <a:endParaRPr lang="en-GB"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5B54BE2-C008-4A8D-92BC-ED1D50461445}"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13</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25595881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Specific</a:t>
            </a:r>
            <a:r>
              <a:rPr lang="en-GB" baseline="0" dirty="0"/>
              <a:t> concerns to be addressed to the teachers at the end – ADD </a:t>
            </a:r>
            <a:r>
              <a:rPr lang="en-GB" baseline="0"/>
              <a:t>Email addresses </a:t>
            </a:r>
            <a:endParaRPr lang="en-GB" dirty="0"/>
          </a:p>
        </p:txBody>
      </p:sp>
      <p:sp>
        <p:nvSpPr>
          <p:cNvPr id="4" name="Slide Number Placeholder 3"/>
          <p:cNvSpPr>
            <a:spLocks noGrp="1"/>
          </p:cNvSpPr>
          <p:nvPr>
            <p:ph type="sldNum" sz="quarter" idx="10"/>
          </p:nvPr>
        </p:nvSpPr>
        <p:spPr/>
        <p:txBody>
          <a:bodyPr/>
          <a:lstStyle/>
          <a:p>
            <a:fld id="{B5B54BE2-C008-4A8D-92BC-ED1D50461445}" type="slidenum">
              <a:rPr lang="en-GB" smtClean="0"/>
              <a:t>14</a:t>
            </a:fld>
            <a:endParaRPr lang="en-GB"/>
          </a:p>
        </p:txBody>
      </p:sp>
    </p:spTree>
    <p:extLst>
      <p:ext uri="{BB962C8B-B14F-4D97-AF65-F5344CB8AC3E}">
        <p14:creationId xmlns:p14="http://schemas.microsoft.com/office/powerpoint/2010/main" val="406844378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1A911DC4-8DFD-4D4A-B051-570ABA8F388B}" type="datetimeFigureOut">
              <a:rPr lang="en-GB" smtClean="0"/>
              <a:t>17/09/2026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2AF9C62-809D-48E7-A2C7-8FA58825C5CD}" type="slidenum">
              <a:rPr lang="en-GB" smtClean="0"/>
              <a:t>‹#›</a:t>
            </a:fld>
            <a:endParaRPr lang="en-GB"/>
          </a:p>
        </p:txBody>
      </p:sp>
    </p:spTree>
    <p:extLst>
      <p:ext uri="{BB962C8B-B14F-4D97-AF65-F5344CB8AC3E}">
        <p14:creationId xmlns:p14="http://schemas.microsoft.com/office/powerpoint/2010/main" val="109152151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1A911DC4-8DFD-4D4A-B051-570ABA8F388B}" type="datetimeFigureOut">
              <a:rPr lang="en-GB" smtClean="0"/>
              <a:t>17/09/2026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2AF9C62-809D-48E7-A2C7-8FA58825C5CD}" type="slidenum">
              <a:rPr lang="en-GB" smtClean="0"/>
              <a:t>‹#›</a:t>
            </a:fld>
            <a:endParaRPr lang="en-GB"/>
          </a:p>
        </p:txBody>
      </p:sp>
    </p:spTree>
    <p:extLst>
      <p:ext uri="{BB962C8B-B14F-4D97-AF65-F5344CB8AC3E}">
        <p14:creationId xmlns:p14="http://schemas.microsoft.com/office/powerpoint/2010/main" val="86180481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A911DC4-8DFD-4D4A-B051-570ABA8F388B}" type="datetimeFigureOut">
              <a:rPr lang="en-GB" smtClean="0"/>
              <a:t>17/09/2026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2AF9C62-809D-48E7-A2C7-8FA58825C5CD}" type="slidenum">
              <a:rPr lang="en-GB" smtClean="0"/>
              <a:t>‹#›</a:t>
            </a:fld>
            <a:endParaRPr lang="en-GB"/>
          </a:p>
        </p:txBody>
      </p:sp>
    </p:spTree>
    <p:extLst>
      <p:ext uri="{BB962C8B-B14F-4D97-AF65-F5344CB8AC3E}">
        <p14:creationId xmlns:p14="http://schemas.microsoft.com/office/powerpoint/2010/main" val="216269242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1A911DC4-8DFD-4D4A-B051-570ABA8F388B}" type="datetimeFigureOut">
              <a:rPr lang="en-GB" smtClean="0"/>
              <a:t>17/09/2026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42AF9C62-809D-48E7-A2C7-8FA58825C5CD}" type="slidenum">
              <a:rPr lang="en-GB" smtClean="0"/>
              <a:t>‹#›</a:t>
            </a:fld>
            <a:endParaRPr lang="en-GB"/>
          </a:p>
        </p:txBody>
      </p:sp>
    </p:spTree>
    <p:extLst>
      <p:ext uri="{BB962C8B-B14F-4D97-AF65-F5344CB8AC3E}">
        <p14:creationId xmlns:p14="http://schemas.microsoft.com/office/powerpoint/2010/main" val="176984925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1A911DC4-8DFD-4D4A-B051-570ABA8F388B}" type="datetimeFigureOut">
              <a:rPr lang="en-GB" smtClean="0"/>
              <a:t>17/09/2026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42AF9C62-809D-48E7-A2C7-8FA58825C5CD}" type="slidenum">
              <a:rPr lang="en-GB" smtClean="0"/>
              <a:t>‹#›</a:t>
            </a:fld>
            <a:endParaRPr lang="en-GB"/>
          </a:p>
        </p:txBody>
      </p:sp>
    </p:spTree>
    <p:extLst>
      <p:ext uri="{BB962C8B-B14F-4D97-AF65-F5344CB8AC3E}">
        <p14:creationId xmlns:p14="http://schemas.microsoft.com/office/powerpoint/2010/main" val="187405816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1A911DC4-8DFD-4D4A-B051-570ABA8F388B}" type="datetimeFigureOut">
              <a:rPr lang="en-GB" smtClean="0"/>
              <a:t>17/09/2026</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42AF9C62-809D-48E7-A2C7-8FA58825C5CD}" type="slidenum">
              <a:rPr lang="en-GB" smtClean="0"/>
              <a:t>‹#›</a:t>
            </a:fld>
            <a:endParaRPr lang="en-GB"/>
          </a:p>
        </p:txBody>
      </p:sp>
    </p:spTree>
    <p:extLst>
      <p:ext uri="{BB962C8B-B14F-4D97-AF65-F5344CB8AC3E}">
        <p14:creationId xmlns:p14="http://schemas.microsoft.com/office/powerpoint/2010/main" val="17055483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A911DC4-8DFD-4D4A-B051-570ABA8F388B}" type="datetimeFigureOut">
              <a:rPr lang="en-GB" smtClean="0"/>
              <a:t>17/09/2026</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42AF9C62-809D-48E7-A2C7-8FA58825C5CD}" type="slidenum">
              <a:rPr lang="en-GB" smtClean="0"/>
              <a:t>‹#›</a:t>
            </a:fld>
            <a:endParaRPr lang="en-GB"/>
          </a:p>
        </p:txBody>
      </p:sp>
    </p:spTree>
    <p:extLst>
      <p:ext uri="{BB962C8B-B14F-4D97-AF65-F5344CB8AC3E}">
        <p14:creationId xmlns:p14="http://schemas.microsoft.com/office/powerpoint/2010/main" val="280576359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1A911DC4-8DFD-4D4A-B051-570ABA8F388B}" type="datetimeFigureOut">
              <a:rPr lang="en-GB" smtClean="0"/>
              <a:t>17/09/2026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42AF9C62-809D-48E7-A2C7-8FA58825C5CD}" type="slidenum">
              <a:rPr lang="en-GB" smtClean="0"/>
              <a:t>‹#›</a:t>
            </a:fld>
            <a:endParaRPr lang="en-GB"/>
          </a:p>
        </p:txBody>
      </p:sp>
    </p:spTree>
    <p:extLst>
      <p:ext uri="{BB962C8B-B14F-4D97-AF65-F5344CB8AC3E}">
        <p14:creationId xmlns:p14="http://schemas.microsoft.com/office/powerpoint/2010/main" val="63469693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1A911DC4-8DFD-4D4A-B051-570ABA8F388B}" type="datetimeFigureOut">
              <a:rPr lang="en-GB" smtClean="0"/>
              <a:t>17/09/2026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42AF9C62-809D-48E7-A2C7-8FA58825C5CD}" type="slidenum">
              <a:rPr lang="en-GB" smtClean="0"/>
              <a:t>‹#›</a:t>
            </a:fld>
            <a:endParaRPr lang="en-GB"/>
          </a:p>
        </p:txBody>
      </p:sp>
    </p:spTree>
    <p:extLst>
      <p:ext uri="{BB962C8B-B14F-4D97-AF65-F5344CB8AC3E}">
        <p14:creationId xmlns:p14="http://schemas.microsoft.com/office/powerpoint/2010/main" val="369993946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1A911DC4-8DFD-4D4A-B051-570ABA8F388B}" type="datetimeFigureOut">
              <a:rPr lang="en-GB" smtClean="0"/>
              <a:t>17/09/2026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2AF9C62-809D-48E7-A2C7-8FA58825C5CD}" type="slidenum">
              <a:rPr lang="en-GB" smtClean="0"/>
              <a:t>‹#›</a:t>
            </a:fld>
            <a:endParaRPr lang="en-GB"/>
          </a:p>
        </p:txBody>
      </p:sp>
    </p:spTree>
    <p:extLst>
      <p:ext uri="{BB962C8B-B14F-4D97-AF65-F5344CB8AC3E}">
        <p14:creationId xmlns:p14="http://schemas.microsoft.com/office/powerpoint/2010/main" val="374761272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1A911DC4-8DFD-4D4A-B051-570ABA8F388B}" type="datetimeFigureOut">
              <a:rPr lang="en-GB" smtClean="0"/>
              <a:t>17/09/2026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2AF9C62-809D-48E7-A2C7-8FA58825C5CD}" type="slidenum">
              <a:rPr lang="en-GB" smtClean="0"/>
              <a:t>‹#›</a:t>
            </a:fld>
            <a:endParaRPr lang="en-GB"/>
          </a:p>
        </p:txBody>
      </p:sp>
    </p:spTree>
    <p:extLst>
      <p:ext uri="{BB962C8B-B14F-4D97-AF65-F5344CB8AC3E}">
        <p14:creationId xmlns:p14="http://schemas.microsoft.com/office/powerpoint/2010/main" val="278876557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A911DC4-8DFD-4D4A-B051-570ABA8F388B}" type="datetimeFigureOut">
              <a:rPr lang="en-GB" smtClean="0"/>
              <a:t>17/09/2026</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2AF9C62-809D-48E7-A2C7-8FA58825C5CD}" type="slidenum">
              <a:rPr lang="en-GB" smtClean="0"/>
              <a:t>‹#›</a:t>
            </a:fld>
            <a:endParaRPr lang="en-GB"/>
          </a:p>
        </p:txBody>
      </p:sp>
    </p:spTree>
    <p:extLst>
      <p:ext uri="{BB962C8B-B14F-4D97-AF65-F5344CB8AC3E}">
        <p14:creationId xmlns:p14="http://schemas.microsoft.com/office/powerpoint/2010/main" val="161845531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7.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xml"/><Relationship Id="rId1" Type="http://schemas.openxmlformats.org/officeDocument/2006/relationships/slideLayout" Target="../slideLayouts/slideLayout7.xml"/><Relationship Id="rId4" Type="http://schemas.openxmlformats.org/officeDocument/2006/relationships/image" Target="../media/image2.png"/></Relationships>
</file>

<file path=ppt/slides/_rels/slide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xml"/><Relationship Id="rId1" Type="http://schemas.openxmlformats.org/officeDocument/2006/relationships/slideLayout" Target="../slideLayouts/slideLayout7.xml"/><Relationship Id="rId4" Type="http://schemas.openxmlformats.org/officeDocument/2006/relationships/image" Target="../media/image2.png"/></Relationships>
</file>

<file path=ppt/slides/_rels/slide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4.xml"/><Relationship Id="rId1" Type="http://schemas.openxmlformats.org/officeDocument/2006/relationships/slideLayout" Target="../slideLayouts/slideLayout7.xml"/><Relationship Id="rId4" Type="http://schemas.openxmlformats.org/officeDocument/2006/relationships/image" Target="../media/image2.png"/></Relationships>
</file>

<file path=ppt/slides/_rels/slide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5.xml"/><Relationship Id="rId1" Type="http://schemas.openxmlformats.org/officeDocument/2006/relationships/slideLayout" Target="../slideLayouts/slideLayout7.xml"/><Relationship Id="rId4" Type="http://schemas.openxmlformats.org/officeDocument/2006/relationships/image" Target="../media/image2.png"/></Relationships>
</file>

<file path=ppt/slides/_rels/slide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6.xml"/><Relationship Id="rId1" Type="http://schemas.openxmlformats.org/officeDocument/2006/relationships/slideLayout" Target="../slideLayouts/slideLayout7.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s>
</file>

<file path=ppt/slides/_rels/slide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7.xml"/><Relationship Id="rId1" Type="http://schemas.openxmlformats.org/officeDocument/2006/relationships/slideLayout" Target="../slideLayouts/slideLayout7.xml"/><Relationship Id="rId4" Type="http://schemas.openxmlformats.org/officeDocument/2006/relationships/image" Target="../media/image2.png"/></Relationships>
</file>

<file path=ppt/slides/_rels/slide8.xml.rels><?xml version="1.0" encoding="UTF-8" standalone="yes"?>
<Relationships xmlns="http://schemas.openxmlformats.org/package/2006/relationships"><Relationship Id="rId3" Type="http://schemas.openxmlformats.org/officeDocument/2006/relationships/image" Target="../media/image1.png"/><Relationship Id="rId7" Type="http://schemas.openxmlformats.org/officeDocument/2006/relationships/image" Target="../media/image7.png"/><Relationship Id="rId2" Type="http://schemas.openxmlformats.org/officeDocument/2006/relationships/notesSlide" Target="../notesSlides/notesSlide8.xml"/><Relationship Id="rId1" Type="http://schemas.openxmlformats.org/officeDocument/2006/relationships/slideLayout" Target="../slideLayouts/slideLayout7.xml"/><Relationship Id="rId6" Type="http://schemas.openxmlformats.org/officeDocument/2006/relationships/image" Target="../media/image6.png"/><Relationship Id="rId5" Type="http://schemas.openxmlformats.org/officeDocument/2006/relationships/image" Target="../media/image5.png"/><Relationship Id="rId4" Type="http://schemas.openxmlformats.org/officeDocument/2006/relationships/image" Target="../media/image2.png"/></Relationships>
</file>

<file path=ppt/slides/_rels/slide9.xml.rels><?xml version="1.0" encoding="UTF-8" standalone="yes"?>
<Relationships xmlns="http://schemas.openxmlformats.org/package/2006/relationships"><Relationship Id="rId8" Type="http://schemas.openxmlformats.org/officeDocument/2006/relationships/image" Target="../media/image11.png"/><Relationship Id="rId3" Type="http://schemas.openxmlformats.org/officeDocument/2006/relationships/image" Target="../media/image1.png"/><Relationship Id="rId7" Type="http://schemas.openxmlformats.org/officeDocument/2006/relationships/image" Target="../media/image10.png"/><Relationship Id="rId2" Type="http://schemas.openxmlformats.org/officeDocument/2006/relationships/notesSlide" Target="../notesSlides/notesSlide9.xml"/><Relationship Id="rId1" Type="http://schemas.openxmlformats.org/officeDocument/2006/relationships/slideLayout" Target="../slideLayouts/slideLayout7.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2.png"/></Relationships>
</file>

<file path=ppt/slides/_rels/slide1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0.xml"/><Relationship Id="rId1" Type="http://schemas.openxmlformats.org/officeDocument/2006/relationships/slideLayout" Target="../slideLayouts/slideLayout7.xml"/><Relationship Id="rId5" Type="http://schemas.openxmlformats.org/officeDocument/2006/relationships/image" Target="../media/image12.png"/><Relationship Id="rId4" Type="http://schemas.openxmlformats.org/officeDocument/2006/relationships/image" Target="../media/image2.png"/></Relationships>
</file>

<file path=ppt/slides/_rels/slide1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1.xml"/><Relationship Id="rId1" Type="http://schemas.openxmlformats.org/officeDocument/2006/relationships/slideLayout" Target="../slideLayouts/slideLayout7.xml"/><Relationship Id="rId4" Type="http://schemas.openxmlformats.org/officeDocument/2006/relationships/image" Target="../media/image13.png"/></Relationships>
</file>

<file path=ppt/slides/_rels/slide1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2.xml"/><Relationship Id="rId1" Type="http://schemas.openxmlformats.org/officeDocument/2006/relationships/slideLayout" Target="../slideLayouts/slideLayout7.xml"/><Relationship Id="rId5" Type="http://schemas.openxmlformats.org/officeDocument/2006/relationships/image" Target="../media/image14.jpeg"/><Relationship Id="rId4" Type="http://schemas.openxmlformats.org/officeDocument/2006/relationships/image" Target="../media/image2.png"/></Relationships>
</file>

<file path=ppt/slides/_rels/slide13.xml.rels><?xml version="1.0" encoding="UTF-8" standalone="yes"?>
<Relationships xmlns="http://schemas.openxmlformats.org/package/2006/relationships"><Relationship Id="rId8" Type="http://schemas.openxmlformats.org/officeDocument/2006/relationships/image" Target="../media/image18.png"/><Relationship Id="rId3" Type="http://schemas.openxmlformats.org/officeDocument/2006/relationships/image" Target="../media/image1.png"/><Relationship Id="rId7" Type="http://schemas.openxmlformats.org/officeDocument/2006/relationships/image" Target="../media/image17.png"/><Relationship Id="rId2" Type="http://schemas.openxmlformats.org/officeDocument/2006/relationships/notesSlide" Target="../notesSlides/notesSlide13.xml"/><Relationship Id="rId1" Type="http://schemas.openxmlformats.org/officeDocument/2006/relationships/slideLayout" Target="../slideLayouts/slideLayout7.xml"/><Relationship Id="rId6" Type="http://schemas.openxmlformats.org/officeDocument/2006/relationships/image" Target="../media/image16.png"/><Relationship Id="rId5" Type="http://schemas.openxmlformats.org/officeDocument/2006/relationships/image" Target="../media/image15.png"/><Relationship Id="rId4" Type="http://schemas.openxmlformats.org/officeDocument/2006/relationships/image" Target="../media/image2.png"/></Relationships>
</file>

<file path=ppt/slides/_rels/slide1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4.xml"/><Relationship Id="rId1" Type="http://schemas.openxmlformats.org/officeDocument/2006/relationships/slideLayout" Target="../slideLayouts/slideLayout7.xml"/><Relationship Id="rId4"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F8F6F2"/>
        </a:solidFill>
        <a:effectLst/>
      </p:bgPr>
    </p:bg>
    <p:spTree>
      <p:nvGrpSpPr>
        <p:cNvPr id="1" name=""/>
        <p:cNvGrpSpPr/>
        <p:nvPr/>
      </p:nvGrpSpPr>
      <p:grpSpPr>
        <a:xfrm>
          <a:off x="0" y="0"/>
          <a:ext cx="0" cy="0"/>
          <a:chOff x="0" y="0"/>
          <a:chExt cx="0" cy="0"/>
        </a:xfrm>
      </p:grpSpPr>
      <p:pic>
        <p:nvPicPr>
          <p:cNvPr id="3" name="Picture 2"/>
          <p:cNvPicPr>
            <a:picLocks noChangeAspect="1"/>
          </p:cNvPicPr>
          <p:nvPr/>
        </p:nvPicPr>
        <p:blipFill>
          <a:blip r:embed="rId3"/>
          <a:stretch>
            <a:fillRect/>
          </a:stretch>
        </p:blipFill>
        <p:spPr>
          <a:xfrm>
            <a:off x="0" y="-1"/>
            <a:ext cx="12192000" cy="179823"/>
          </a:xfrm>
          <a:prstGeom prst="rect">
            <a:avLst/>
          </a:prstGeom>
        </p:spPr>
      </p:pic>
      <p:pic>
        <p:nvPicPr>
          <p:cNvPr id="4" name="Picture 3"/>
          <p:cNvPicPr>
            <a:picLocks noChangeAspect="1"/>
          </p:cNvPicPr>
          <p:nvPr/>
        </p:nvPicPr>
        <p:blipFill>
          <a:blip r:embed="rId4"/>
          <a:stretch>
            <a:fillRect/>
          </a:stretch>
        </p:blipFill>
        <p:spPr>
          <a:xfrm>
            <a:off x="217431" y="331270"/>
            <a:ext cx="1409524" cy="1314286"/>
          </a:xfrm>
          <a:prstGeom prst="rect">
            <a:avLst/>
          </a:prstGeom>
        </p:spPr>
      </p:pic>
      <p:sp>
        <p:nvSpPr>
          <p:cNvPr id="5" name="TextBox 4"/>
          <p:cNvSpPr txBox="1"/>
          <p:nvPr/>
        </p:nvSpPr>
        <p:spPr>
          <a:xfrm>
            <a:off x="1013780" y="1741599"/>
            <a:ext cx="10328564" cy="4524315"/>
          </a:xfrm>
          <a:prstGeom prst="rect">
            <a:avLst/>
          </a:prstGeom>
          <a:noFill/>
        </p:spPr>
        <p:txBody>
          <a:bodyPr wrap="square" rtlCol="0">
            <a:spAutoFit/>
          </a:bodyPr>
          <a:lstStyle/>
          <a:p>
            <a:pPr algn="ctr">
              <a:defRPr>
                <a:solidFill>
                  <a:srgbClr val="7FA8A4"/>
                </a:solidFill>
              </a:defRPr>
            </a:pPr>
            <a:r>
              <a:rPr lang="en-GB" sz="3600" b="1" dirty="0">
                <a:solidFill>
                  <a:srgbClr val="7FA8A4"/>
                </a:solidFill>
                <a:latin typeface="Aptos" panose="020B0509030504030204" pitchFamily="49" charset="0"/>
              </a:rPr>
              <a:t>Christ the King Catholic Nursery and Primary School</a:t>
            </a:r>
          </a:p>
          <a:p>
            <a:pPr algn="ctr"/>
            <a:endParaRPr lang="en-GB" sz="3600" dirty="0">
              <a:latin typeface="Lucida Sans Typewriter" panose="020B0509030504030204" pitchFamily="49" charset="0"/>
            </a:endParaRPr>
          </a:p>
          <a:p>
            <a:pPr algn="ctr"/>
            <a:endParaRPr lang="en-GB" sz="3600" dirty="0">
              <a:latin typeface="Lucida Sans Typewriter" panose="020B0509030504030204" pitchFamily="49" charset="0"/>
            </a:endParaRPr>
          </a:p>
          <a:p>
            <a:pPr algn="ctr"/>
            <a:r>
              <a:rPr lang="en-GB" sz="3600" b="1" dirty="0">
                <a:solidFill>
                  <a:srgbClr val="3F4A4F"/>
                </a:solidFill>
                <a:latin typeface="Aptos" panose="020B0509030504030204" pitchFamily="49" charset="0"/>
              </a:rPr>
              <a:t>Hedgehogs Meeting</a:t>
            </a:r>
          </a:p>
          <a:p>
            <a:pPr algn="ctr"/>
            <a:endParaRPr lang="en-GB" sz="3600" dirty="0">
              <a:solidFill>
                <a:srgbClr val="FF0000"/>
              </a:solidFill>
              <a:latin typeface="Lucida Sans Typewriter" panose="020B0509030504030204" pitchFamily="49" charset="0"/>
            </a:endParaRPr>
          </a:p>
          <a:p>
            <a:pPr algn="ctr"/>
            <a:r>
              <a:rPr lang="en-GB" sz="3600" b="1" dirty="0">
                <a:solidFill>
                  <a:srgbClr val="3F4A4F"/>
                </a:solidFill>
                <a:latin typeface="Aptos" panose="020B0509030504030204" pitchFamily="49" charset="0"/>
              </a:rPr>
              <a:t>23</a:t>
            </a:r>
            <a:r>
              <a:rPr lang="en-GB" sz="3600" b="1" baseline="30000" dirty="0">
                <a:solidFill>
                  <a:srgbClr val="3F4A4F"/>
                </a:solidFill>
                <a:latin typeface="Aptos" panose="020B0509030504030204" pitchFamily="49" charset="0"/>
              </a:rPr>
              <a:t>rd</a:t>
            </a:r>
            <a:r>
              <a:rPr lang="en-GB" sz="3600" b="1" dirty="0">
                <a:solidFill>
                  <a:srgbClr val="3F4A4F"/>
                </a:solidFill>
                <a:latin typeface="Aptos" panose="020B0509030504030204" pitchFamily="49" charset="0"/>
              </a:rPr>
              <a:t> September 2026</a:t>
            </a:r>
          </a:p>
          <a:p>
            <a:pPr algn="ctr"/>
            <a:endParaRPr lang="en-GB" sz="3600" dirty="0">
              <a:latin typeface="Lucida Sans Typewriter" panose="020B0509030504030204" pitchFamily="49" charset="0"/>
            </a:endParaRPr>
          </a:p>
        </p:txBody>
      </p:sp>
      <p:sp>
        <p:nvSpPr>
          <p:cNvPr id="6" name="Rounded Rectangle 5"/>
          <p:cNvSpPr/>
          <p:nvPr/>
        </p:nvSpPr>
        <p:spPr>
          <a:xfrm>
            <a:off x="0" y="6458000"/>
            <a:ext cx="12192000" cy="400000"/>
          </a:xfrm>
          <a:prstGeom prst="roundRect">
            <a:avLst/>
          </a:prstGeom>
          <a:solidFill>
            <a:srgbClr val="7FA8A4"/>
          </a:solidFill>
          <a:ln>
            <a:solidFill>
              <a:srgbClr val="7FA8A4"/>
            </a:solidFill>
          </a:ln>
        </p:spPr>
        <p:style>
          <a:lnRef idx="1">
            <a:schemeClr val="accent1"/>
          </a:lnRef>
          <a:fillRef idx="3">
            <a:schemeClr val="accent1"/>
          </a:fillRef>
          <a:effectRef idx="2">
            <a:schemeClr val="accent1"/>
          </a:effectRef>
          <a:fontRef idx="minor">
            <a:schemeClr val="lt1"/>
          </a:fontRef>
        </p:style>
        <p:txBody>
          <a:bodyPr rtlCol="0" anchor="ctr"/>
          <a:lstStyle/>
          <a:p>
            <a:pPr algn="ctr">
              <a:defRPr>
                <a:solidFill>
                  <a:srgbClr val="7FA8A4"/>
                </a:solidFill>
              </a:defRPr>
            </a:pPr>
            <a:endParaRPr/>
          </a:p>
        </p:txBody>
      </p:sp>
      <p:sp>
        <p:nvSpPr>
          <p:cNvPr id="7" name="Rounded Rectangle 6"/>
          <p:cNvSpPr/>
          <p:nvPr/>
        </p:nvSpPr>
        <p:spPr>
          <a:xfrm>
            <a:off x="0" y="0"/>
            <a:ext cx="12" cy="0"/>
          </a:xfrm>
          <a:prstGeom prst="roundRect">
            <a:avLst/>
          </a:prstGeom>
          <a:solidFill>
            <a:srgbClr val="7FA8A4"/>
          </a:solidFill>
          <a:ln>
            <a:solidFill>
              <a:srgbClr val="7FA8A4"/>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Tree>
    <p:extLst>
      <p:ext uri="{BB962C8B-B14F-4D97-AF65-F5344CB8AC3E}">
        <p14:creationId xmlns:p14="http://schemas.microsoft.com/office/powerpoint/2010/main" val="383741139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rgbClr val="F8F6F2"/>
        </a:solidFill>
        <a:effectLst/>
      </p:bgPr>
    </p:bg>
    <p:spTree>
      <p:nvGrpSpPr>
        <p:cNvPr id="1" name=""/>
        <p:cNvGrpSpPr/>
        <p:nvPr/>
      </p:nvGrpSpPr>
      <p:grpSpPr>
        <a:xfrm>
          <a:off x="0" y="0"/>
          <a:ext cx="0" cy="0"/>
          <a:chOff x="0" y="0"/>
          <a:chExt cx="0" cy="0"/>
        </a:xfrm>
      </p:grpSpPr>
      <p:pic>
        <p:nvPicPr>
          <p:cNvPr id="3" name="Picture 2"/>
          <p:cNvPicPr>
            <a:picLocks noChangeAspect="1"/>
          </p:cNvPicPr>
          <p:nvPr/>
        </p:nvPicPr>
        <p:blipFill>
          <a:blip r:embed="rId3"/>
          <a:stretch>
            <a:fillRect/>
          </a:stretch>
        </p:blipFill>
        <p:spPr>
          <a:xfrm>
            <a:off x="0" y="-1"/>
            <a:ext cx="12192000" cy="179823"/>
          </a:xfrm>
          <a:prstGeom prst="rect">
            <a:avLst/>
          </a:prstGeom>
        </p:spPr>
      </p:pic>
      <p:pic>
        <p:nvPicPr>
          <p:cNvPr id="4" name="Picture 3"/>
          <p:cNvPicPr>
            <a:picLocks noChangeAspect="1"/>
          </p:cNvPicPr>
          <p:nvPr/>
        </p:nvPicPr>
        <p:blipFill>
          <a:blip r:embed="rId4"/>
          <a:stretch>
            <a:fillRect/>
          </a:stretch>
        </p:blipFill>
        <p:spPr>
          <a:xfrm>
            <a:off x="226956" y="362256"/>
            <a:ext cx="1409524" cy="1314286"/>
          </a:xfrm>
          <a:prstGeom prst="rect">
            <a:avLst/>
          </a:prstGeom>
        </p:spPr>
      </p:pic>
      <p:sp>
        <p:nvSpPr>
          <p:cNvPr id="5" name="TextBox 4"/>
          <p:cNvSpPr txBox="1"/>
          <p:nvPr/>
        </p:nvSpPr>
        <p:spPr>
          <a:xfrm>
            <a:off x="931718" y="951398"/>
            <a:ext cx="10328564" cy="6063198"/>
          </a:xfrm>
          <a:prstGeom prst="rect">
            <a:avLst/>
          </a:prstGeom>
          <a:noFill/>
        </p:spPr>
        <p:txBody>
          <a:bodyPr wrap="square" rtlCol="0">
            <a:spAutoFit/>
          </a:bodyPr>
          <a:lstStyle/>
          <a:p>
            <a:pPr algn="ctr">
              <a:defRPr>
                <a:solidFill>
                  <a:srgbClr val="7FA8A4"/>
                </a:solidFill>
              </a:defRPr>
            </a:pPr>
            <a:r>
              <a:rPr lang="en-GB" sz="3600" b="1" dirty="0">
                <a:solidFill>
                  <a:srgbClr val="7FA8A4"/>
                </a:solidFill>
                <a:latin typeface="Aptos" panose="020B0509030504030204" pitchFamily="49" charset="0"/>
              </a:rPr>
              <a:t>Welcome to Hedgehogs </a:t>
            </a:r>
          </a:p>
          <a:p>
            <a:pPr algn="ctr">
              <a:defRPr>
                <a:solidFill>
                  <a:srgbClr val="7FA8A4"/>
                </a:solidFill>
              </a:defRPr>
            </a:pPr>
            <a:endParaRPr lang="en-GB" sz="3600" b="1" dirty="0">
              <a:solidFill>
                <a:srgbClr val="3F4A4F"/>
              </a:solidFill>
              <a:latin typeface="Aptos" panose="020B0509030504030204" pitchFamily="49" charset="0"/>
            </a:endParaRPr>
          </a:p>
          <a:p>
            <a:pPr algn="ctr">
              <a:defRPr>
                <a:solidFill>
                  <a:srgbClr val="7FA8A4"/>
                </a:solidFill>
              </a:defRPr>
            </a:pPr>
            <a:r>
              <a:rPr lang="en-GB" sz="3600" b="1" dirty="0">
                <a:solidFill>
                  <a:srgbClr val="3F4A4F"/>
                </a:solidFill>
                <a:latin typeface="Aptos" panose="020B0509030504030204" pitchFamily="49" charset="0"/>
              </a:rPr>
              <a:t>Early Years Foundation Stages</a:t>
            </a:r>
          </a:p>
          <a:p>
            <a:pPr algn="ctr">
              <a:defRPr>
                <a:solidFill>
                  <a:srgbClr val="7FA8A4"/>
                </a:solidFill>
              </a:defRPr>
            </a:pPr>
            <a:endParaRPr lang="en-GB" sz="3600" b="1" dirty="0">
              <a:solidFill>
                <a:srgbClr val="3F4A4F"/>
              </a:solidFill>
              <a:latin typeface="Aptos" panose="020B0509030504030204" pitchFamily="49" charset="0"/>
            </a:endParaRPr>
          </a:p>
          <a:p>
            <a:pPr algn="ctr">
              <a:defRPr>
                <a:solidFill>
                  <a:srgbClr val="7FA8A4"/>
                </a:solidFill>
              </a:defRPr>
            </a:pPr>
            <a:endParaRPr lang="en-GB" sz="3600" b="1" dirty="0">
              <a:solidFill>
                <a:srgbClr val="3F4A4F"/>
              </a:solidFill>
              <a:latin typeface="Aptos" panose="020B0509030504030204" pitchFamily="49" charset="0"/>
            </a:endParaRPr>
          </a:p>
          <a:p>
            <a:pPr algn="ctr">
              <a:defRPr>
                <a:solidFill>
                  <a:srgbClr val="7FA8A4"/>
                </a:solidFill>
              </a:defRPr>
            </a:pPr>
            <a:endParaRPr lang="en-GB" sz="3600" b="1" dirty="0">
              <a:solidFill>
                <a:srgbClr val="3F4A4F"/>
              </a:solidFill>
              <a:latin typeface="Aptos" panose="020B0509030504030204" pitchFamily="49" charset="0"/>
            </a:endParaRPr>
          </a:p>
          <a:p>
            <a:pPr algn="ctr">
              <a:defRPr>
                <a:solidFill>
                  <a:srgbClr val="7FA8A4"/>
                </a:solidFill>
              </a:defRPr>
            </a:pPr>
            <a:endParaRPr lang="en-GB" sz="3600" b="1" dirty="0">
              <a:solidFill>
                <a:srgbClr val="3F4A4F"/>
              </a:solidFill>
              <a:latin typeface="Aptos" panose="020B0509030504030204" pitchFamily="49" charset="0"/>
            </a:endParaRPr>
          </a:p>
          <a:p>
            <a:pPr algn="ctr">
              <a:defRPr>
                <a:solidFill>
                  <a:srgbClr val="7FA8A4"/>
                </a:solidFill>
              </a:defRPr>
            </a:pPr>
            <a:endParaRPr lang="en-GB" sz="3600" b="1" dirty="0">
              <a:solidFill>
                <a:srgbClr val="3F4A4F"/>
              </a:solidFill>
              <a:latin typeface="Aptos" panose="020B0509030504030204" pitchFamily="49" charset="0"/>
            </a:endParaRPr>
          </a:p>
          <a:p>
            <a:pPr algn="ctr">
              <a:defRPr>
                <a:solidFill>
                  <a:srgbClr val="7FA8A4"/>
                </a:solidFill>
              </a:defRPr>
            </a:pPr>
            <a:endParaRPr lang="en-GB" sz="3600" b="1" dirty="0">
              <a:solidFill>
                <a:srgbClr val="3F4A4F"/>
              </a:solidFill>
              <a:latin typeface="Aptos" panose="020B0509030504030204" pitchFamily="49" charset="0"/>
            </a:endParaRPr>
          </a:p>
          <a:p>
            <a:pPr algn="ctr">
              <a:defRPr>
                <a:solidFill>
                  <a:srgbClr val="7FA8A4"/>
                </a:solidFill>
              </a:defRPr>
            </a:pPr>
            <a:r>
              <a:rPr lang="en-GB" sz="2800" b="1" dirty="0">
                <a:solidFill>
                  <a:srgbClr val="3F4A4F"/>
                </a:solidFill>
                <a:latin typeface="Aptos" panose="020B0509030504030204" pitchFamily="49" charset="0"/>
              </a:rPr>
              <a:t>Ms Ip			Mrs Burton			Mrs Emmett-Church </a:t>
            </a:r>
          </a:p>
          <a:p>
            <a:pPr algn="ctr"/>
            <a:endParaRPr lang="en-GB" sz="3600" dirty="0">
              <a:latin typeface="Lucida Sans Typewriter" panose="020B0509030504030204" pitchFamily="49" charset="0"/>
            </a:endParaRPr>
          </a:p>
        </p:txBody>
      </p:sp>
      <p:sp>
        <p:nvSpPr>
          <p:cNvPr id="6" name="Rounded Rectangle 5"/>
          <p:cNvSpPr/>
          <p:nvPr/>
        </p:nvSpPr>
        <p:spPr>
          <a:xfrm>
            <a:off x="0" y="6458000"/>
            <a:ext cx="12192000" cy="400000"/>
          </a:xfrm>
          <a:prstGeom prst="roundRect">
            <a:avLst/>
          </a:prstGeom>
          <a:solidFill>
            <a:srgbClr val="7FA8A4"/>
          </a:solidFill>
          <a:ln>
            <a:solidFill>
              <a:srgbClr val="7FA8A4"/>
            </a:solidFill>
          </a:ln>
        </p:spPr>
        <p:style>
          <a:lnRef idx="1">
            <a:schemeClr val="accent1"/>
          </a:lnRef>
          <a:fillRef idx="3">
            <a:schemeClr val="accent1"/>
          </a:fillRef>
          <a:effectRef idx="2">
            <a:schemeClr val="accent1"/>
          </a:effectRef>
          <a:fontRef idx="minor">
            <a:schemeClr val="lt1"/>
          </a:fontRef>
        </p:style>
        <p:txBody>
          <a:bodyPr rtlCol="0" anchor="ctr"/>
          <a:lstStyle/>
          <a:p>
            <a:pPr algn="ctr">
              <a:defRPr>
                <a:solidFill>
                  <a:srgbClr val="7FA8A4"/>
                </a:solidFill>
              </a:defRPr>
            </a:pPr>
            <a:endParaRPr/>
          </a:p>
        </p:txBody>
      </p:sp>
      <p:sp>
        <p:nvSpPr>
          <p:cNvPr id="7" name="Rounded Rectangle 6"/>
          <p:cNvSpPr/>
          <p:nvPr/>
        </p:nvSpPr>
        <p:spPr>
          <a:xfrm>
            <a:off x="0" y="0"/>
            <a:ext cx="12" cy="0"/>
          </a:xfrm>
          <a:prstGeom prst="roundRect">
            <a:avLst/>
          </a:prstGeom>
          <a:solidFill>
            <a:srgbClr val="7FA8A4"/>
          </a:solidFill>
          <a:ln>
            <a:solidFill>
              <a:srgbClr val="7FA8A4"/>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Tree>
    <p:extLst>
      <p:ext uri="{BB962C8B-B14F-4D97-AF65-F5344CB8AC3E}">
        <p14:creationId xmlns:p14="http://schemas.microsoft.com/office/powerpoint/2010/main" val="153842078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rgbClr val="F8F6F2"/>
        </a:solidFill>
        <a:effectLst/>
      </p:bgPr>
    </p:bg>
    <p:spTree>
      <p:nvGrpSpPr>
        <p:cNvPr id="1" name=""/>
        <p:cNvGrpSpPr/>
        <p:nvPr/>
      </p:nvGrpSpPr>
      <p:grpSpPr>
        <a:xfrm>
          <a:off x="0" y="0"/>
          <a:ext cx="0" cy="0"/>
          <a:chOff x="0" y="0"/>
          <a:chExt cx="0" cy="0"/>
        </a:xfrm>
      </p:grpSpPr>
      <p:pic>
        <p:nvPicPr>
          <p:cNvPr id="3" name="Picture 2"/>
          <p:cNvPicPr>
            <a:picLocks noChangeAspect="1"/>
          </p:cNvPicPr>
          <p:nvPr/>
        </p:nvPicPr>
        <p:blipFill>
          <a:blip r:embed="rId3"/>
          <a:stretch>
            <a:fillRect/>
          </a:stretch>
        </p:blipFill>
        <p:spPr>
          <a:xfrm>
            <a:off x="0" y="-1"/>
            <a:ext cx="12192000" cy="179823"/>
          </a:xfrm>
          <a:prstGeom prst="rect">
            <a:avLst/>
          </a:prstGeom>
        </p:spPr>
      </p:pic>
      <p:pic>
        <p:nvPicPr>
          <p:cNvPr id="4" name="Picture 3"/>
          <p:cNvPicPr>
            <a:picLocks noChangeAspect="1"/>
          </p:cNvPicPr>
          <p:nvPr/>
        </p:nvPicPr>
        <p:blipFill>
          <a:blip r:embed="rId4"/>
          <a:stretch>
            <a:fillRect/>
          </a:stretch>
        </p:blipFill>
        <p:spPr>
          <a:xfrm>
            <a:off x="226956" y="362256"/>
            <a:ext cx="1409524" cy="1314286"/>
          </a:xfrm>
          <a:prstGeom prst="rect">
            <a:avLst/>
          </a:prstGeom>
        </p:spPr>
      </p:pic>
      <p:sp>
        <p:nvSpPr>
          <p:cNvPr id="5" name="TextBox 4"/>
          <p:cNvSpPr txBox="1"/>
          <p:nvPr/>
        </p:nvSpPr>
        <p:spPr>
          <a:xfrm>
            <a:off x="931718" y="981441"/>
            <a:ext cx="10328564" cy="4093428"/>
          </a:xfrm>
          <a:prstGeom prst="rect">
            <a:avLst/>
          </a:prstGeom>
          <a:noFill/>
        </p:spPr>
        <p:txBody>
          <a:bodyPr wrap="square" rtlCol="0">
            <a:spAutoFit/>
          </a:bodyPr>
          <a:lstStyle/>
          <a:p>
            <a:pPr algn="ctr">
              <a:defRPr>
                <a:solidFill>
                  <a:srgbClr val="7FA8A4"/>
                </a:solidFill>
              </a:defRPr>
            </a:pPr>
            <a:r>
              <a:rPr lang="en-GB" sz="4400" b="1" dirty="0">
                <a:solidFill>
                  <a:srgbClr val="7FA8A4"/>
                </a:solidFill>
                <a:latin typeface="Aptos" panose="020B0509030504030204" pitchFamily="49" charset="0"/>
              </a:rPr>
              <a:t>School times </a:t>
            </a:r>
          </a:p>
          <a:p>
            <a:pPr algn="ctr">
              <a:defRPr>
                <a:solidFill>
                  <a:srgbClr val="7FA8A4"/>
                </a:solidFill>
              </a:defRPr>
            </a:pPr>
            <a:endParaRPr lang="en-GB" sz="3600" b="1" dirty="0">
              <a:solidFill>
                <a:srgbClr val="3F4A4F"/>
              </a:solidFill>
              <a:latin typeface="Aptos" panose="020B0509030504030204" pitchFamily="49" charset="0"/>
            </a:endParaRPr>
          </a:p>
          <a:p>
            <a:pPr algn="ctr">
              <a:defRPr>
                <a:solidFill>
                  <a:srgbClr val="7FA8A4"/>
                </a:solidFill>
              </a:defRPr>
            </a:pPr>
            <a:r>
              <a:rPr lang="en-GB" sz="3600" b="1" dirty="0">
                <a:solidFill>
                  <a:srgbClr val="3F4A4F"/>
                </a:solidFill>
                <a:latin typeface="Aptos" panose="020B0509030504030204" pitchFamily="49" charset="0"/>
              </a:rPr>
              <a:t>8:40am - </a:t>
            </a:r>
            <a:r>
              <a:rPr lang="en-GB" sz="3600" dirty="0">
                <a:solidFill>
                  <a:srgbClr val="3F4A4F"/>
                </a:solidFill>
                <a:latin typeface="Aptos" panose="020B0509030504030204" pitchFamily="49" charset="0"/>
              </a:rPr>
              <a:t>gates open</a:t>
            </a:r>
          </a:p>
          <a:p>
            <a:pPr algn="ctr">
              <a:defRPr>
                <a:solidFill>
                  <a:srgbClr val="7FA8A4"/>
                </a:solidFill>
              </a:defRPr>
            </a:pPr>
            <a:endParaRPr lang="en-GB" sz="3600" b="1" dirty="0">
              <a:solidFill>
                <a:srgbClr val="3F4A4F"/>
              </a:solidFill>
              <a:latin typeface="Aptos" panose="020B0509030504030204" pitchFamily="49" charset="0"/>
            </a:endParaRPr>
          </a:p>
          <a:p>
            <a:pPr algn="ctr">
              <a:defRPr>
                <a:solidFill>
                  <a:srgbClr val="7FA8A4"/>
                </a:solidFill>
              </a:defRPr>
            </a:pPr>
            <a:r>
              <a:rPr lang="en-US" sz="3600" b="1" dirty="0">
                <a:solidFill>
                  <a:srgbClr val="3F4A4F"/>
                </a:solidFill>
                <a:latin typeface="Aptos"/>
              </a:rPr>
              <a:t>3:20pm</a:t>
            </a:r>
            <a:r>
              <a:rPr lang="en-GB" sz="3600" b="1" dirty="0">
                <a:solidFill>
                  <a:srgbClr val="3F4A4F"/>
                </a:solidFill>
                <a:latin typeface="Aptos" panose="020B0509030504030204" pitchFamily="49" charset="0"/>
              </a:rPr>
              <a:t> - </a:t>
            </a:r>
            <a:r>
              <a:rPr lang="en-GB" sz="3600" dirty="0">
                <a:solidFill>
                  <a:srgbClr val="3F4A4F"/>
                </a:solidFill>
                <a:latin typeface="Aptos" panose="020B0509030504030204" pitchFamily="49" charset="0"/>
              </a:rPr>
              <a:t>gates open</a:t>
            </a:r>
          </a:p>
          <a:p>
            <a:pPr algn="ctr">
              <a:defRPr>
                <a:solidFill>
                  <a:srgbClr val="7FA8A4"/>
                </a:solidFill>
              </a:defRPr>
            </a:pPr>
            <a:endParaRPr lang="en-GB" sz="3600" b="1" dirty="0">
              <a:solidFill>
                <a:srgbClr val="3F4A4F"/>
              </a:solidFill>
              <a:latin typeface="Aptos" panose="020B0509030504030204" pitchFamily="49" charset="0"/>
            </a:endParaRPr>
          </a:p>
          <a:p>
            <a:pPr algn="ctr"/>
            <a:r>
              <a:rPr lang="en-GB" sz="3600" b="1" dirty="0">
                <a:solidFill>
                  <a:srgbClr val="3F4A4F"/>
                </a:solidFill>
                <a:latin typeface="Aptos" panose="020B0509030504030204" pitchFamily="49" charset="0"/>
              </a:rPr>
              <a:t>Prompt pick up and drop off please</a:t>
            </a:r>
            <a:endParaRPr lang="en-GB" sz="3600" dirty="0">
              <a:latin typeface="Lucida Sans Typewriter" panose="020B0509030504030204" pitchFamily="49" charset="0"/>
            </a:endParaRPr>
          </a:p>
        </p:txBody>
      </p:sp>
      <p:sp>
        <p:nvSpPr>
          <p:cNvPr id="6" name="Rounded Rectangle 5"/>
          <p:cNvSpPr/>
          <p:nvPr/>
        </p:nvSpPr>
        <p:spPr>
          <a:xfrm>
            <a:off x="0" y="6458000"/>
            <a:ext cx="12192000" cy="400000"/>
          </a:xfrm>
          <a:prstGeom prst="roundRect">
            <a:avLst/>
          </a:prstGeom>
          <a:solidFill>
            <a:srgbClr val="7FA8A4"/>
          </a:solidFill>
          <a:ln>
            <a:solidFill>
              <a:srgbClr val="7FA8A4"/>
            </a:solidFill>
          </a:ln>
        </p:spPr>
        <p:style>
          <a:lnRef idx="1">
            <a:schemeClr val="accent1"/>
          </a:lnRef>
          <a:fillRef idx="3">
            <a:schemeClr val="accent1"/>
          </a:fillRef>
          <a:effectRef idx="2">
            <a:schemeClr val="accent1"/>
          </a:effectRef>
          <a:fontRef idx="minor">
            <a:schemeClr val="lt1"/>
          </a:fontRef>
        </p:style>
        <p:txBody>
          <a:bodyPr rtlCol="0" anchor="ctr"/>
          <a:lstStyle/>
          <a:p>
            <a:pPr algn="ctr">
              <a:defRPr>
                <a:solidFill>
                  <a:srgbClr val="7FA8A4"/>
                </a:solidFill>
              </a:defRPr>
            </a:pPr>
            <a:endParaRPr/>
          </a:p>
        </p:txBody>
      </p:sp>
      <p:sp>
        <p:nvSpPr>
          <p:cNvPr id="7" name="Rounded Rectangle 6"/>
          <p:cNvSpPr/>
          <p:nvPr/>
        </p:nvSpPr>
        <p:spPr>
          <a:xfrm>
            <a:off x="0" y="0"/>
            <a:ext cx="12" cy="0"/>
          </a:xfrm>
          <a:prstGeom prst="roundRect">
            <a:avLst/>
          </a:prstGeom>
          <a:solidFill>
            <a:srgbClr val="7FA8A4"/>
          </a:solidFill>
          <a:ln>
            <a:solidFill>
              <a:srgbClr val="7FA8A4"/>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Tree>
    <p:extLst>
      <p:ext uri="{BB962C8B-B14F-4D97-AF65-F5344CB8AC3E}">
        <p14:creationId xmlns:p14="http://schemas.microsoft.com/office/powerpoint/2010/main" val="121538565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rgbClr val="F8F6F2"/>
        </a:solidFill>
        <a:effectLst/>
      </p:bgPr>
    </p:bg>
    <p:spTree>
      <p:nvGrpSpPr>
        <p:cNvPr id="1" name=""/>
        <p:cNvGrpSpPr/>
        <p:nvPr/>
      </p:nvGrpSpPr>
      <p:grpSpPr>
        <a:xfrm>
          <a:off x="0" y="0"/>
          <a:ext cx="0" cy="0"/>
          <a:chOff x="0" y="0"/>
          <a:chExt cx="0" cy="0"/>
        </a:xfrm>
      </p:grpSpPr>
      <p:pic>
        <p:nvPicPr>
          <p:cNvPr id="3" name="Picture 2"/>
          <p:cNvPicPr>
            <a:picLocks noChangeAspect="1"/>
          </p:cNvPicPr>
          <p:nvPr/>
        </p:nvPicPr>
        <p:blipFill>
          <a:blip r:embed="rId3"/>
          <a:stretch>
            <a:fillRect/>
          </a:stretch>
        </p:blipFill>
        <p:spPr>
          <a:xfrm>
            <a:off x="0" y="-1"/>
            <a:ext cx="12192000" cy="179823"/>
          </a:xfrm>
          <a:prstGeom prst="rect">
            <a:avLst/>
          </a:prstGeom>
        </p:spPr>
      </p:pic>
      <p:pic>
        <p:nvPicPr>
          <p:cNvPr id="4" name="Picture 3"/>
          <p:cNvPicPr>
            <a:picLocks noChangeAspect="1"/>
          </p:cNvPicPr>
          <p:nvPr/>
        </p:nvPicPr>
        <p:blipFill>
          <a:blip r:embed="rId4"/>
          <a:stretch>
            <a:fillRect/>
          </a:stretch>
        </p:blipFill>
        <p:spPr>
          <a:xfrm>
            <a:off x="270933" y="433021"/>
            <a:ext cx="1409524" cy="1314286"/>
          </a:xfrm>
          <a:prstGeom prst="rect">
            <a:avLst/>
          </a:prstGeom>
        </p:spPr>
      </p:pic>
      <p:sp>
        <p:nvSpPr>
          <p:cNvPr id="5" name="Rectangle 4"/>
          <p:cNvSpPr/>
          <p:nvPr/>
        </p:nvSpPr>
        <p:spPr>
          <a:xfrm>
            <a:off x="2045889" y="562388"/>
            <a:ext cx="10013589" cy="707886"/>
          </a:xfrm>
          <a:prstGeom prst="rect">
            <a:avLst/>
          </a:prstGeom>
        </p:spPr>
        <p:txBody>
          <a:bodyPr wrap="square">
            <a:spAutoFit/>
          </a:bodyPr>
          <a:lstStyle/>
          <a:p>
            <a:pPr>
              <a:defRPr>
                <a:solidFill>
                  <a:srgbClr val="7FA8A4"/>
                </a:solidFill>
              </a:defRPr>
            </a:pPr>
            <a:r>
              <a:rPr lang="en-GB" sz="4000" b="1" dirty="0">
                <a:solidFill>
                  <a:srgbClr val="7FA8A4"/>
                </a:solidFill>
                <a:latin typeface="Aptos" panose="020B0509030504030204" pitchFamily="49" charset="0"/>
              </a:rPr>
              <a:t>Things to Remember Every Day</a:t>
            </a:r>
          </a:p>
        </p:txBody>
      </p:sp>
      <p:sp>
        <p:nvSpPr>
          <p:cNvPr id="6" name="TextBox 5"/>
          <p:cNvSpPr txBox="1"/>
          <p:nvPr/>
        </p:nvSpPr>
        <p:spPr>
          <a:xfrm>
            <a:off x="4395258" y="1097964"/>
            <a:ext cx="11650133" cy="4883003"/>
          </a:xfrm>
          <a:prstGeom prst="rect">
            <a:avLst/>
          </a:prstGeom>
          <a:noFill/>
        </p:spPr>
        <p:txBody>
          <a:bodyPr wrap="square" lIns="91440" tIns="45720" rIns="91440" bIns="45720" rtlCol="0" anchor="t">
            <a:spAutoFit/>
          </a:bodyPr>
          <a:lstStyle/>
          <a:p>
            <a:pPr marL="457200" indent="-457200">
              <a:lnSpc>
                <a:spcPct val="200000"/>
              </a:lnSpc>
              <a:buSzPct val="122000"/>
              <a:buFont typeface="Arial" panose="020B0604020202020204" pitchFamily="34" charset="0"/>
              <a:buChar char="•"/>
              <a:defRPr>
                <a:solidFill>
                  <a:srgbClr val="7FA8A4"/>
                </a:solidFill>
              </a:defRPr>
            </a:pPr>
            <a:r>
              <a:rPr lang="en-US" sz="3200" b="1" dirty="0">
                <a:solidFill>
                  <a:srgbClr val="3F4A4F"/>
                </a:solidFill>
                <a:latin typeface="Aptos"/>
              </a:rPr>
              <a:t>Water bottle </a:t>
            </a:r>
            <a:endParaRPr lang="en-US" dirty="0">
              <a:solidFill>
                <a:srgbClr val="7FA8A4"/>
              </a:solidFill>
              <a:latin typeface="Calibri" panose="020F0502020204030204"/>
              <a:ea typeface="Calibri" panose="020F0502020204030204"/>
              <a:cs typeface="Calibri" panose="020F0502020204030204"/>
            </a:endParaRPr>
          </a:p>
          <a:p>
            <a:pPr marL="457200" indent="-457200">
              <a:lnSpc>
                <a:spcPct val="200000"/>
              </a:lnSpc>
              <a:buFont typeface="Arial" panose="020B0604020202020204" pitchFamily="34" charset="0"/>
              <a:buChar char="•"/>
              <a:defRPr>
                <a:solidFill>
                  <a:srgbClr val="7FA8A4"/>
                </a:solidFill>
              </a:defRPr>
            </a:pPr>
            <a:r>
              <a:rPr lang="en-US" sz="3200" b="1" dirty="0">
                <a:solidFill>
                  <a:srgbClr val="3F4A4F"/>
                </a:solidFill>
                <a:latin typeface="Aptos"/>
              </a:rPr>
              <a:t>Fruit/veg snack</a:t>
            </a:r>
            <a:endParaRPr lang="en-US" dirty="0">
              <a:ea typeface="Calibri" panose="020F0502020204030204"/>
              <a:cs typeface="Calibri" panose="020F0502020204030204"/>
            </a:endParaRPr>
          </a:p>
          <a:p>
            <a:pPr marL="457200" indent="-457200">
              <a:lnSpc>
                <a:spcPct val="200000"/>
              </a:lnSpc>
              <a:buSzPct val="122000"/>
              <a:buFont typeface="Arial" panose="020B0604020202020204" pitchFamily="34" charset="0"/>
              <a:buChar char="•"/>
              <a:defRPr>
                <a:solidFill>
                  <a:srgbClr val="7FA8A4"/>
                </a:solidFill>
              </a:defRPr>
            </a:pPr>
            <a:r>
              <a:rPr lang="en-US" sz="3200" b="1" dirty="0">
                <a:solidFill>
                  <a:srgbClr val="3F4A4F"/>
                </a:solidFill>
                <a:latin typeface="Aptos"/>
              </a:rPr>
              <a:t>Full uniform </a:t>
            </a:r>
          </a:p>
          <a:p>
            <a:pPr marL="457200" indent="-457200">
              <a:lnSpc>
                <a:spcPct val="200000"/>
              </a:lnSpc>
              <a:buSzPct val="122000"/>
              <a:buFont typeface="Arial" panose="020B0604020202020204" pitchFamily="34" charset="0"/>
              <a:buChar char="•"/>
              <a:defRPr>
                <a:solidFill>
                  <a:srgbClr val="7FA8A4"/>
                </a:solidFill>
              </a:defRPr>
            </a:pPr>
            <a:r>
              <a:rPr lang="en-US" sz="3200" b="1" dirty="0">
                <a:solidFill>
                  <a:srgbClr val="3F4A4F"/>
                </a:solidFill>
                <a:latin typeface="Aptos"/>
              </a:rPr>
              <a:t>Book bag</a:t>
            </a:r>
          </a:p>
          <a:p>
            <a:pPr marL="457200" indent="-457200">
              <a:lnSpc>
                <a:spcPct val="200000"/>
              </a:lnSpc>
              <a:buSzPct val="122000"/>
              <a:buFont typeface="Arial" panose="020B0604020202020204" pitchFamily="34" charset="0"/>
              <a:buChar char="•"/>
              <a:defRPr>
                <a:solidFill>
                  <a:srgbClr val="7FA8A4"/>
                </a:solidFill>
              </a:defRPr>
            </a:pPr>
            <a:r>
              <a:rPr lang="en-US" sz="3200" b="1" dirty="0">
                <a:solidFill>
                  <a:srgbClr val="3F4A4F"/>
                </a:solidFill>
                <a:latin typeface="Aptos"/>
              </a:rPr>
              <a:t>PE kit </a:t>
            </a:r>
            <a:endParaRPr lang="en-GB" sz="3200" dirty="0"/>
          </a:p>
        </p:txBody>
      </p:sp>
      <p:sp>
        <p:nvSpPr>
          <p:cNvPr id="7" name="Rounded Rectangle 6"/>
          <p:cNvSpPr/>
          <p:nvPr/>
        </p:nvSpPr>
        <p:spPr>
          <a:xfrm>
            <a:off x="0" y="6458000"/>
            <a:ext cx="12192000" cy="400000"/>
          </a:xfrm>
          <a:prstGeom prst="roundRect">
            <a:avLst/>
          </a:prstGeom>
          <a:solidFill>
            <a:srgbClr val="7FA8A4"/>
          </a:solidFill>
          <a:ln>
            <a:solidFill>
              <a:srgbClr val="7FA8A4"/>
            </a:solidFill>
          </a:ln>
        </p:spPr>
        <p:style>
          <a:lnRef idx="1">
            <a:schemeClr val="accent1"/>
          </a:lnRef>
          <a:fillRef idx="3">
            <a:schemeClr val="accent1"/>
          </a:fillRef>
          <a:effectRef idx="2">
            <a:schemeClr val="accent1"/>
          </a:effectRef>
          <a:fontRef idx="minor">
            <a:schemeClr val="lt1"/>
          </a:fontRef>
        </p:style>
        <p:txBody>
          <a:bodyPr rtlCol="0" anchor="ctr"/>
          <a:lstStyle/>
          <a:p>
            <a:pPr algn="ctr">
              <a:defRPr>
                <a:solidFill>
                  <a:srgbClr val="7FA8A4"/>
                </a:solidFill>
              </a:defRPr>
            </a:pPr>
            <a:endParaRPr/>
          </a:p>
        </p:txBody>
      </p:sp>
      <p:sp>
        <p:nvSpPr>
          <p:cNvPr id="8" name="Rounded Rectangle 7"/>
          <p:cNvSpPr/>
          <p:nvPr/>
        </p:nvSpPr>
        <p:spPr>
          <a:xfrm>
            <a:off x="0" y="0"/>
            <a:ext cx="12" cy="0"/>
          </a:xfrm>
          <a:prstGeom prst="roundRect">
            <a:avLst/>
          </a:prstGeom>
          <a:solidFill>
            <a:srgbClr val="7FA8A4"/>
          </a:solidFill>
          <a:ln>
            <a:solidFill>
              <a:srgbClr val="7FA8A4"/>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Tree>
    <p:extLst>
      <p:ext uri="{BB962C8B-B14F-4D97-AF65-F5344CB8AC3E}">
        <p14:creationId xmlns:p14="http://schemas.microsoft.com/office/powerpoint/2010/main" val="180063548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rgbClr val="F8F6F2"/>
        </a:solidFill>
        <a:effectLst/>
      </p:bgPr>
    </p:bg>
    <p:spTree>
      <p:nvGrpSpPr>
        <p:cNvPr id="1" name=""/>
        <p:cNvGrpSpPr/>
        <p:nvPr/>
      </p:nvGrpSpPr>
      <p:grpSpPr>
        <a:xfrm>
          <a:off x="0" y="0"/>
          <a:ext cx="0" cy="0"/>
          <a:chOff x="0" y="0"/>
          <a:chExt cx="0" cy="0"/>
        </a:xfrm>
      </p:grpSpPr>
      <p:pic>
        <p:nvPicPr>
          <p:cNvPr id="3" name="Picture 2"/>
          <p:cNvPicPr>
            <a:picLocks noChangeAspect="1"/>
          </p:cNvPicPr>
          <p:nvPr/>
        </p:nvPicPr>
        <p:blipFill>
          <a:blip r:embed="rId3"/>
          <a:stretch>
            <a:fillRect/>
          </a:stretch>
        </p:blipFill>
        <p:spPr>
          <a:xfrm>
            <a:off x="0" y="-1"/>
            <a:ext cx="12192000" cy="179823"/>
          </a:xfrm>
          <a:prstGeom prst="rect">
            <a:avLst/>
          </a:prstGeom>
        </p:spPr>
      </p:pic>
      <p:pic>
        <p:nvPicPr>
          <p:cNvPr id="4" name="Picture 3"/>
          <p:cNvPicPr>
            <a:picLocks noChangeAspect="1"/>
          </p:cNvPicPr>
          <p:nvPr/>
        </p:nvPicPr>
        <p:blipFill>
          <a:blip r:embed="rId4"/>
          <a:stretch>
            <a:fillRect/>
          </a:stretch>
        </p:blipFill>
        <p:spPr>
          <a:xfrm>
            <a:off x="252707" y="399639"/>
            <a:ext cx="1409524" cy="1314286"/>
          </a:xfrm>
          <a:prstGeom prst="rect">
            <a:avLst/>
          </a:prstGeom>
        </p:spPr>
      </p:pic>
      <p:sp>
        <p:nvSpPr>
          <p:cNvPr id="5" name="Rectangle 4"/>
          <p:cNvSpPr/>
          <p:nvPr/>
        </p:nvSpPr>
        <p:spPr>
          <a:xfrm>
            <a:off x="5138531" y="1107486"/>
            <a:ext cx="6096000" cy="707886"/>
          </a:xfrm>
          <a:prstGeom prst="rect">
            <a:avLst/>
          </a:prstGeom>
        </p:spPr>
        <p:txBody>
          <a:bodyPr>
            <a:spAutoFit/>
          </a:bodyPr>
          <a:lstStyle/>
          <a:p>
            <a:pPr lvl="0">
              <a:defRPr>
                <a:solidFill>
                  <a:srgbClr val="7FA8A4"/>
                </a:solidFill>
              </a:defRPr>
            </a:pPr>
            <a:r>
              <a:rPr lang="en-GB" sz="4000" b="1" dirty="0">
                <a:solidFill>
                  <a:srgbClr val="7FA8A4"/>
                </a:solidFill>
                <a:latin typeface="Aptos" panose="020B0509030504030204" pitchFamily="49" charset="0"/>
              </a:rPr>
              <a:t>Clubs</a:t>
            </a:r>
          </a:p>
        </p:txBody>
      </p:sp>
      <p:sp>
        <p:nvSpPr>
          <p:cNvPr id="6" name="Rectangle 5"/>
          <p:cNvSpPr/>
          <p:nvPr/>
        </p:nvSpPr>
        <p:spPr>
          <a:xfrm>
            <a:off x="125895" y="1933743"/>
            <a:ext cx="11940209" cy="3139321"/>
          </a:xfrm>
          <a:prstGeom prst="rect">
            <a:avLst/>
          </a:prstGeom>
        </p:spPr>
        <p:txBody>
          <a:bodyPr wrap="square">
            <a:spAutoFit/>
          </a:bodyPr>
          <a:lstStyle/>
          <a:p>
            <a:pPr algn="ctr"/>
            <a:endParaRPr lang="en-GB" sz="3600" dirty="0">
              <a:latin typeface="Lucida Sans Typewriter" panose="020B0509030504030204" pitchFamily="49" charset="0"/>
            </a:endParaRPr>
          </a:p>
          <a:p>
            <a:pPr algn="ctr"/>
            <a:endParaRPr lang="en-GB" sz="3600" dirty="0">
              <a:latin typeface="Lucida Sans Typewriter" panose="020B0509030504030204" pitchFamily="49" charset="0"/>
            </a:endParaRPr>
          </a:p>
          <a:p>
            <a:pPr algn="ctr"/>
            <a:r>
              <a:rPr lang="en-GB" sz="3600" b="1" dirty="0">
                <a:solidFill>
                  <a:srgbClr val="3F4A4F"/>
                </a:solidFill>
                <a:latin typeface="Aptos" panose="020B0509030504030204" pitchFamily="49" charset="0"/>
              </a:rPr>
              <a:t>Breakfast Club                          After School Club</a:t>
            </a:r>
          </a:p>
          <a:p>
            <a:pPr algn="ctr"/>
            <a:r>
              <a:rPr lang="en-GB" sz="3600" dirty="0">
                <a:solidFill>
                  <a:srgbClr val="3F4A4F"/>
                </a:solidFill>
                <a:latin typeface="Aptos" panose="020B0509030504030204" pitchFamily="49" charset="0"/>
              </a:rPr>
              <a:t> </a:t>
            </a:r>
          </a:p>
          <a:p>
            <a:pPr algn="ctr"/>
            <a:r>
              <a:rPr lang="en-GB" sz="3600" dirty="0">
                <a:solidFill>
                  <a:srgbClr val="3F4A4F"/>
                </a:solidFill>
                <a:latin typeface="Aptos" panose="020B0509030504030204" pitchFamily="49" charset="0"/>
              </a:rPr>
              <a:t>Times:  07:30 – 08:30    		Times:  15:20 – 18:00    </a:t>
            </a:r>
          </a:p>
          <a:p>
            <a:endParaRPr lang="en-GB" dirty="0">
              <a:latin typeface="Lucida Sans Typewriter" panose="020B0509030504030204" pitchFamily="49" charset="0"/>
            </a:endParaRPr>
          </a:p>
        </p:txBody>
      </p:sp>
      <p:sp>
        <p:nvSpPr>
          <p:cNvPr id="7" name="Rounded Rectangle 6"/>
          <p:cNvSpPr/>
          <p:nvPr/>
        </p:nvSpPr>
        <p:spPr>
          <a:xfrm>
            <a:off x="0" y="6458000"/>
            <a:ext cx="12192000" cy="400000"/>
          </a:xfrm>
          <a:prstGeom prst="roundRect">
            <a:avLst/>
          </a:prstGeom>
          <a:solidFill>
            <a:srgbClr val="7FA8A4"/>
          </a:solidFill>
          <a:ln>
            <a:solidFill>
              <a:srgbClr val="7FA8A4"/>
            </a:solidFill>
          </a:ln>
        </p:spPr>
        <p:style>
          <a:lnRef idx="1">
            <a:schemeClr val="accent1"/>
          </a:lnRef>
          <a:fillRef idx="3">
            <a:schemeClr val="accent1"/>
          </a:fillRef>
          <a:effectRef idx="2">
            <a:schemeClr val="accent1"/>
          </a:effectRef>
          <a:fontRef idx="minor">
            <a:schemeClr val="lt1"/>
          </a:fontRef>
        </p:style>
        <p:txBody>
          <a:bodyPr rtlCol="0" anchor="ctr"/>
          <a:lstStyle/>
          <a:p>
            <a:pPr algn="ctr">
              <a:defRPr>
                <a:solidFill>
                  <a:srgbClr val="7FA8A4"/>
                </a:solidFill>
              </a:defRPr>
            </a:pPr>
            <a:endParaRPr/>
          </a:p>
        </p:txBody>
      </p:sp>
      <p:sp>
        <p:nvSpPr>
          <p:cNvPr id="8" name="Rounded Rectangle 7"/>
          <p:cNvSpPr/>
          <p:nvPr/>
        </p:nvSpPr>
        <p:spPr>
          <a:xfrm>
            <a:off x="0" y="0"/>
            <a:ext cx="12" cy="0"/>
          </a:xfrm>
          <a:prstGeom prst="roundRect">
            <a:avLst/>
          </a:prstGeom>
          <a:solidFill>
            <a:srgbClr val="7FA8A4"/>
          </a:solidFill>
          <a:ln>
            <a:solidFill>
              <a:srgbClr val="7FA8A4"/>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Tree>
    <p:extLst>
      <p:ext uri="{BB962C8B-B14F-4D97-AF65-F5344CB8AC3E}">
        <p14:creationId xmlns:p14="http://schemas.microsoft.com/office/powerpoint/2010/main" val="311056230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rgbClr val="F8F6F2"/>
        </a:solidFill>
        <a:effectLst/>
      </p:bgPr>
    </p:bg>
    <p:spTree>
      <p:nvGrpSpPr>
        <p:cNvPr id="1" name=""/>
        <p:cNvGrpSpPr/>
        <p:nvPr/>
      </p:nvGrpSpPr>
      <p:grpSpPr>
        <a:xfrm>
          <a:off x="0" y="0"/>
          <a:ext cx="0" cy="0"/>
          <a:chOff x="0" y="0"/>
          <a:chExt cx="0" cy="0"/>
        </a:xfrm>
      </p:grpSpPr>
      <p:pic>
        <p:nvPicPr>
          <p:cNvPr id="3" name="Picture 2"/>
          <p:cNvPicPr>
            <a:picLocks noChangeAspect="1"/>
          </p:cNvPicPr>
          <p:nvPr/>
        </p:nvPicPr>
        <p:blipFill>
          <a:blip r:embed="rId3"/>
          <a:stretch>
            <a:fillRect/>
          </a:stretch>
        </p:blipFill>
        <p:spPr>
          <a:xfrm>
            <a:off x="0" y="-1"/>
            <a:ext cx="12192000" cy="179823"/>
          </a:xfrm>
          <a:prstGeom prst="rect">
            <a:avLst/>
          </a:prstGeom>
        </p:spPr>
      </p:pic>
      <p:pic>
        <p:nvPicPr>
          <p:cNvPr id="4" name="Picture 3"/>
          <p:cNvPicPr>
            <a:picLocks noChangeAspect="1"/>
          </p:cNvPicPr>
          <p:nvPr/>
        </p:nvPicPr>
        <p:blipFill>
          <a:blip r:embed="rId4"/>
          <a:stretch>
            <a:fillRect/>
          </a:stretch>
        </p:blipFill>
        <p:spPr>
          <a:xfrm>
            <a:off x="152400" y="418302"/>
            <a:ext cx="1409524" cy="1314286"/>
          </a:xfrm>
          <a:prstGeom prst="rect">
            <a:avLst/>
          </a:prstGeom>
        </p:spPr>
      </p:pic>
      <p:sp>
        <p:nvSpPr>
          <p:cNvPr id="5" name="Rectangle 4"/>
          <p:cNvSpPr/>
          <p:nvPr/>
        </p:nvSpPr>
        <p:spPr>
          <a:xfrm>
            <a:off x="5109956" y="552155"/>
            <a:ext cx="6096000" cy="707886"/>
          </a:xfrm>
          <a:prstGeom prst="rect">
            <a:avLst/>
          </a:prstGeom>
        </p:spPr>
        <p:txBody>
          <a:bodyPr>
            <a:spAutoFit/>
          </a:bodyPr>
          <a:lstStyle/>
          <a:p>
            <a:pPr lvl="0">
              <a:defRPr>
                <a:solidFill>
                  <a:srgbClr val="7FA8A4"/>
                </a:solidFill>
              </a:defRPr>
            </a:pPr>
            <a:r>
              <a:rPr lang="en-GB" sz="4000" b="1" dirty="0">
                <a:solidFill>
                  <a:srgbClr val="7FA8A4"/>
                </a:solidFill>
                <a:latin typeface="Aptos" panose="020B0509030504030204" pitchFamily="49" charset="0"/>
              </a:rPr>
              <a:t>Lunch</a:t>
            </a:r>
          </a:p>
        </p:txBody>
      </p:sp>
      <p:sp>
        <p:nvSpPr>
          <p:cNvPr id="6" name="Rectangle 5"/>
          <p:cNvSpPr/>
          <p:nvPr/>
        </p:nvSpPr>
        <p:spPr>
          <a:xfrm>
            <a:off x="251791" y="1362243"/>
            <a:ext cx="11940209" cy="1846659"/>
          </a:xfrm>
          <a:prstGeom prst="rect">
            <a:avLst/>
          </a:prstGeom>
        </p:spPr>
        <p:txBody>
          <a:bodyPr wrap="square">
            <a:spAutoFit/>
          </a:bodyPr>
          <a:lstStyle/>
          <a:p>
            <a:pPr>
              <a:defRPr>
                <a:solidFill>
                  <a:srgbClr val="7FA8A4"/>
                </a:solidFill>
              </a:defRPr>
            </a:pPr>
            <a:endParaRPr lang="en-GB" dirty="0"/>
          </a:p>
          <a:p>
            <a:pPr algn="ctr"/>
            <a:r>
              <a:rPr lang="en-GB" sz="2400" b="1" dirty="0">
                <a:solidFill>
                  <a:srgbClr val="3F4A4F"/>
                </a:solidFill>
                <a:latin typeface="Aptos" panose="020B0509030504030204" pitchFamily="49" charset="0"/>
              </a:rPr>
              <a:t>All children in EYFS are offered a free school lunch. </a:t>
            </a:r>
          </a:p>
          <a:p>
            <a:pPr algn="ctr"/>
            <a:r>
              <a:rPr lang="en-GB" sz="2400" b="1" dirty="0">
                <a:solidFill>
                  <a:srgbClr val="3F4A4F"/>
                </a:solidFill>
                <a:latin typeface="Aptos" panose="020B0509030504030204" pitchFamily="49" charset="0"/>
              </a:rPr>
              <a:t>This lunch includes a vegetarian and jacket potato option. </a:t>
            </a:r>
          </a:p>
          <a:p>
            <a:endParaRPr lang="en-GB" sz="2400" dirty="0">
              <a:latin typeface="Lucida Sans Typewriter" panose="020B0509030504030204" pitchFamily="49" charset="0"/>
            </a:endParaRPr>
          </a:p>
          <a:p>
            <a:r>
              <a:rPr lang="en-GB" sz="2400" b="1" dirty="0">
                <a:solidFill>
                  <a:srgbClr val="3F4A4F"/>
                </a:solidFill>
                <a:latin typeface="Aptos" panose="020B0509030504030204" pitchFamily="49" charset="0"/>
              </a:rPr>
              <a:t>Children currently have the option to purchase additional drinks at a small charge.</a:t>
            </a:r>
          </a:p>
        </p:txBody>
      </p:sp>
      <p:sp>
        <p:nvSpPr>
          <p:cNvPr id="7" name="Rectangle 6"/>
          <p:cNvSpPr/>
          <p:nvPr/>
        </p:nvSpPr>
        <p:spPr>
          <a:xfrm>
            <a:off x="3269070" y="3611554"/>
            <a:ext cx="4515980" cy="707886"/>
          </a:xfrm>
          <a:prstGeom prst="rect">
            <a:avLst/>
          </a:prstGeom>
        </p:spPr>
        <p:txBody>
          <a:bodyPr wrap="none">
            <a:spAutoFit/>
          </a:bodyPr>
          <a:lstStyle/>
          <a:p>
            <a:pPr lvl="0">
              <a:defRPr>
                <a:solidFill>
                  <a:srgbClr val="7FA8A4"/>
                </a:solidFill>
              </a:defRPr>
            </a:pPr>
            <a:r>
              <a:rPr lang="en-GB" sz="4000" b="1" dirty="0">
                <a:solidFill>
                  <a:srgbClr val="7FA8A4"/>
                </a:solidFill>
                <a:latin typeface="Aptos" panose="020B0509030504030204" pitchFamily="49" charset="0"/>
              </a:rPr>
              <a:t>Snack and Milk</a:t>
            </a:r>
          </a:p>
        </p:txBody>
      </p:sp>
      <p:pic>
        <p:nvPicPr>
          <p:cNvPr id="8" name="Picture 7"/>
          <p:cNvPicPr>
            <a:picLocks noChangeAspect="1"/>
          </p:cNvPicPr>
          <p:nvPr/>
        </p:nvPicPr>
        <p:blipFill>
          <a:blip r:embed="rId5"/>
          <a:stretch>
            <a:fillRect/>
          </a:stretch>
        </p:blipFill>
        <p:spPr>
          <a:xfrm>
            <a:off x="1894430" y="4382034"/>
            <a:ext cx="2740169" cy="1666318"/>
          </a:xfrm>
          <a:prstGeom prst="rect">
            <a:avLst/>
          </a:prstGeom>
        </p:spPr>
      </p:pic>
      <p:pic>
        <p:nvPicPr>
          <p:cNvPr id="9" name="Picture 8"/>
          <p:cNvPicPr>
            <a:picLocks noChangeAspect="1"/>
          </p:cNvPicPr>
          <p:nvPr/>
        </p:nvPicPr>
        <p:blipFill>
          <a:blip r:embed="rId6"/>
          <a:stretch>
            <a:fillRect/>
          </a:stretch>
        </p:blipFill>
        <p:spPr>
          <a:xfrm>
            <a:off x="7748648" y="3980134"/>
            <a:ext cx="2203735" cy="2203735"/>
          </a:xfrm>
          <a:prstGeom prst="rect">
            <a:avLst/>
          </a:prstGeom>
        </p:spPr>
      </p:pic>
      <p:sp>
        <p:nvSpPr>
          <p:cNvPr id="10" name="Rounded Rectangle 9"/>
          <p:cNvSpPr/>
          <p:nvPr/>
        </p:nvSpPr>
        <p:spPr>
          <a:xfrm>
            <a:off x="0" y="6464889"/>
            <a:ext cx="12192000" cy="400000"/>
          </a:xfrm>
          <a:prstGeom prst="roundRect">
            <a:avLst/>
          </a:prstGeom>
          <a:solidFill>
            <a:srgbClr val="7FA8A4"/>
          </a:solidFill>
          <a:ln>
            <a:solidFill>
              <a:srgbClr val="7FA8A4"/>
            </a:solidFill>
          </a:ln>
        </p:spPr>
        <p:style>
          <a:lnRef idx="1">
            <a:schemeClr val="accent1"/>
          </a:lnRef>
          <a:fillRef idx="3">
            <a:schemeClr val="accent1"/>
          </a:fillRef>
          <a:effectRef idx="2">
            <a:schemeClr val="accent1"/>
          </a:effectRef>
          <a:fontRef idx="minor">
            <a:schemeClr val="lt1"/>
          </a:fontRef>
        </p:style>
        <p:txBody>
          <a:bodyPr rtlCol="0" anchor="ctr"/>
          <a:lstStyle/>
          <a:p>
            <a:pPr algn="ctr">
              <a:defRPr>
                <a:solidFill>
                  <a:srgbClr val="7FA8A4"/>
                </a:solidFill>
              </a:defRPr>
            </a:pPr>
            <a:endParaRPr/>
          </a:p>
        </p:txBody>
      </p:sp>
      <p:sp>
        <p:nvSpPr>
          <p:cNvPr id="11" name="Rounded Rectangle 10"/>
          <p:cNvSpPr/>
          <p:nvPr/>
        </p:nvSpPr>
        <p:spPr>
          <a:xfrm>
            <a:off x="0" y="0"/>
            <a:ext cx="12" cy="0"/>
          </a:xfrm>
          <a:prstGeom prst="roundRect">
            <a:avLst/>
          </a:prstGeom>
          <a:solidFill>
            <a:srgbClr val="7FA8A4"/>
          </a:solidFill>
          <a:ln>
            <a:solidFill>
              <a:srgbClr val="7FA8A4"/>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Tree>
    <p:extLst>
      <p:ext uri="{BB962C8B-B14F-4D97-AF65-F5344CB8AC3E}">
        <p14:creationId xmlns:p14="http://schemas.microsoft.com/office/powerpoint/2010/main" val="192052113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rgbClr val="F8F6F2"/>
        </a:solidFill>
        <a:effectLst/>
      </p:bgPr>
    </p:bg>
    <p:spTree>
      <p:nvGrpSpPr>
        <p:cNvPr id="1" name=""/>
        <p:cNvGrpSpPr/>
        <p:nvPr/>
      </p:nvGrpSpPr>
      <p:grpSpPr>
        <a:xfrm>
          <a:off x="0" y="0"/>
          <a:ext cx="0" cy="0"/>
          <a:chOff x="0" y="0"/>
          <a:chExt cx="0" cy="0"/>
        </a:xfrm>
      </p:grpSpPr>
      <p:pic>
        <p:nvPicPr>
          <p:cNvPr id="3" name="Picture 2"/>
          <p:cNvPicPr>
            <a:picLocks noChangeAspect="1"/>
          </p:cNvPicPr>
          <p:nvPr/>
        </p:nvPicPr>
        <p:blipFill>
          <a:blip r:embed="rId3"/>
          <a:stretch>
            <a:fillRect/>
          </a:stretch>
        </p:blipFill>
        <p:spPr>
          <a:xfrm>
            <a:off x="0" y="-1"/>
            <a:ext cx="12192000" cy="179823"/>
          </a:xfrm>
          <a:prstGeom prst="rect">
            <a:avLst/>
          </a:prstGeom>
        </p:spPr>
      </p:pic>
      <p:pic>
        <p:nvPicPr>
          <p:cNvPr id="4" name="Picture 3"/>
          <p:cNvPicPr>
            <a:picLocks noChangeAspect="1"/>
          </p:cNvPicPr>
          <p:nvPr/>
        </p:nvPicPr>
        <p:blipFill>
          <a:blip r:embed="rId4"/>
          <a:stretch>
            <a:fillRect/>
          </a:stretch>
        </p:blipFill>
        <p:spPr>
          <a:xfrm>
            <a:off x="152400" y="488391"/>
            <a:ext cx="1409524" cy="1314286"/>
          </a:xfrm>
          <a:prstGeom prst="rect">
            <a:avLst/>
          </a:prstGeom>
        </p:spPr>
      </p:pic>
      <p:sp>
        <p:nvSpPr>
          <p:cNvPr id="5" name="Rectangle 4"/>
          <p:cNvSpPr/>
          <p:nvPr/>
        </p:nvSpPr>
        <p:spPr>
          <a:xfrm>
            <a:off x="474133" y="1802677"/>
            <a:ext cx="11243734" cy="3139321"/>
          </a:xfrm>
          <a:prstGeom prst="rect">
            <a:avLst/>
          </a:prstGeom>
        </p:spPr>
        <p:txBody>
          <a:bodyPr wrap="square">
            <a:spAutoFit/>
          </a:bodyPr>
          <a:lstStyle/>
          <a:p>
            <a:pPr algn="ctr">
              <a:lnSpc>
                <a:spcPct val="150000"/>
              </a:lnSpc>
              <a:defRPr>
                <a:solidFill>
                  <a:srgbClr val="7FA8A4"/>
                </a:solidFill>
              </a:defRPr>
            </a:pPr>
            <a:r>
              <a:rPr lang="en-GB" sz="4000" b="1" dirty="0">
                <a:solidFill>
                  <a:srgbClr val="7FA8A4"/>
                </a:solidFill>
                <a:latin typeface="Aptos" panose="020B0509030504030204" pitchFamily="49" charset="0"/>
              </a:rPr>
              <a:t>Our Early Years classroom is a place where learning comes alive through play, exploration and discovery.  </a:t>
            </a:r>
          </a:p>
          <a:p>
            <a:endParaRPr lang="en-GB" dirty="0"/>
          </a:p>
        </p:txBody>
      </p:sp>
      <p:sp>
        <p:nvSpPr>
          <p:cNvPr id="6" name="Rounded Rectangle 5"/>
          <p:cNvSpPr/>
          <p:nvPr/>
        </p:nvSpPr>
        <p:spPr>
          <a:xfrm>
            <a:off x="0" y="6458000"/>
            <a:ext cx="12192000" cy="400000"/>
          </a:xfrm>
          <a:prstGeom prst="roundRect">
            <a:avLst/>
          </a:prstGeom>
          <a:solidFill>
            <a:srgbClr val="7FA8A4"/>
          </a:solidFill>
          <a:ln>
            <a:solidFill>
              <a:srgbClr val="7FA8A4"/>
            </a:solidFill>
          </a:ln>
        </p:spPr>
        <p:style>
          <a:lnRef idx="1">
            <a:schemeClr val="accent1"/>
          </a:lnRef>
          <a:fillRef idx="3">
            <a:schemeClr val="accent1"/>
          </a:fillRef>
          <a:effectRef idx="2">
            <a:schemeClr val="accent1"/>
          </a:effectRef>
          <a:fontRef idx="minor">
            <a:schemeClr val="lt1"/>
          </a:fontRef>
        </p:style>
        <p:txBody>
          <a:bodyPr rtlCol="0" anchor="ctr"/>
          <a:lstStyle/>
          <a:p>
            <a:pPr algn="ctr">
              <a:defRPr>
                <a:solidFill>
                  <a:srgbClr val="7FA8A4"/>
                </a:solidFill>
              </a:defRPr>
            </a:pPr>
            <a:endParaRPr/>
          </a:p>
        </p:txBody>
      </p:sp>
      <p:sp>
        <p:nvSpPr>
          <p:cNvPr id="7" name="Rounded Rectangle 6"/>
          <p:cNvSpPr/>
          <p:nvPr/>
        </p:nvSpPr>
        <p:spPr>
          <a:xfrm>
            <a:off x="0" y="0"/>
            <a:ext cx="12" cy="0"/>
          </a:xfrm>
          <a:prstGeom prst="roundRect">
            <a:avLst/>
          </a:prstGeom>
          <a:solidFill>
            <a:srgbClr val="7FA8A4"/>
          </a:solidFill>
          <a:ln>
            <a:solidFill>
              <a:srgbClr val="7FA8A4"/>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Tree>
    <p:extLst>
      <p:ext uri="{BB962C8B-B14F-4D97-AF65-F5344CB8AC3E}">
        <p14:creationId xmlns:p14="http://schemas.microsoft.com/office/powerpoint/2010/main" val="35911645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rgbClr val="F8F6F2"/>
        </a:solidFill>
        <a:effectLst/>
      </p:bgPr>
    </p:bg>
    <p:spTree>
      <p:nvGrpSpPr>
        <p:cNvPr id="1" name=""/>
        <p:cNvGrpSpPr/>
        <p:nvPr/>
      </p:nvGrpSpPr>
      <p:grpSpPr>
        <a:xfrm>
          <a:off x="0" y="0"/>
          <a:ext cx="0" cy="0"/>
          <a:chOff x="0" y="0"/>
          <a:chExt cx="0" cy="0"/>
        </a:xfrm>
      </p:grpSpPr>
      <p:pic>
        <p:nvPicPr>
          <p:cNvPr id="3" name="Picture 2"/>
          <p:cNvPicPr>
            <a:picLocks noChangeAspect="1"/>
          </p:cNvPicPr>
          <p:nvPr/>
        </p:nvPicPr>
        <p:blipFill>
          <a:blip r:embed="rId3"/>
          <a:stretch>
            <a:fillRect/>
          </a:stretch>
        </p:blipFill>
        <p:spPr>
          <a:xfrm>
            <a:off x="0" y="-1"/>
            <a:ext cx="12192000" cy="179823"/>
          </a:xfrm>
          <a:prstGeom prst="rect">
            <a:avLst/>
          </a:prstGeom>
        </p:spPr>
      </p:pic>
      <p:pic>
        <p:nvPicPr>
          <p:cNvPr id="4" name="Picture 3"/>
          <p:cNvPicPr>
            <a:picLocks noChangeAspect="1"/>
          </p:cNvPicPr>
          <p:nvPr/>
        </p:nvPicPr>
        <p:blipFill>
          <a:blip r:embed="rId4"/>
          <a:stretch>
            <a:fillRect/>
          </a:stretch>
        </p:blipFill>
        <p:spPr>
          <a:xfrm>
            <a:off x="269630" y="282696"/>
            <a:ext cx="1409524" cy="1314286"/>
          </a:xfrm>
          <a:prstGeom prst="rect">
            <a:avLst/>
          </a:prstGeom>
        </p:spPr>
      </p:pic>
      <p:sp>
        <p:nvSpPr>
          <p:cNvPr id="6" name="Rounded Rectangle 5"/>
          <p:cNvSpPr/>
          <p:nvPr/>
        </p:nvSpPr>
        <p:spPr>
          <a:xfrm>
            <a:off x="0" y="6458000"/>
            <a:ext cx="12192000" cy="400000"/>
          </a:xfrm>
          <a:prstGeom prst="roundRect">
            <a:avLst/>
          </a:prstGeom>
          <a:solidFill>
            <a:srgbClr val="7FA8A4"/>
          </a:solidFill>
          <a:ln>
            <a:solidFill>
              <a:srgbClr val="7FA8A4"/>
            </a:solidFill>
          </a:ln>
        </p:spPr>
        <p:style>
          <a:lnRef idx="1">
            <a:schemeClr val="accent1"/>
          </a:lnRef>
          <a:fillRef idx="3">
            <a:schemeClr val="accent1"/>
          </a:fillRef>
          <a:effectRef idx="2">
            <a:schemeClr val="accent1"/>
          </a:effectRef>
          <a:fontRef idx="minor">
            <a:schemeClr val="lt1"/>
          </a:fontRef>
        </p:style>
        <p:txBody>
          <a:bodyPr rtlCol="0" anchor="ctr"/>
          <a:lstStyle/>
          <a:p>
            <a:pPr algn="ctr">
              <a:defRPr>
                <a:solidFill>
                  <a:srgbClr val="7FA8A4"/>
                </a:solidFill>
              </a:defRPr>
            </a:pPr>
            <a:endParaRPr/>
          </a:p>
        </p:txBody>
      </p:sp>
      <p:graphicFrame>
        <p:nvGraphicFramePr>
          <p:cNvPr id="2" name="Table 1">
            <a:extLst>
              <a:ext uri="{FF2B5EF4-FFF2-40B4-BE49-F238E27FC236}">
                <a16:creationId xmlns:a16="http://schemas.microsoft.com/office/drawing/2014/main" id="{7FB87850-7F3E-E05D-4304-4B43ED4A8BA2}"/>
              </a:ext>
            </a:extLst>
          </p:cNvPr>
          <p:cNvGraphicFramePr>
            <a:graphicFrameLocks noGrp="1"/>
          </p:cNvGraphicFramePr>
          <p:nvPr>
            <p:extLst>
              <p:ext uri="{D42A27DB-BD31-4B8C-83A1-F6EECF244321}">
                <p14:modId xmlns:p14="http://schemas.microsoft.com/office/powerpoint/2010/main" val="1753776331"/>
              </p:ext>
            </p:extLst>
          </p:nvPr>
        </p:nvGraphicFramePr>
        <p:xfrm>
          <a:off x="2362200" y="226720"/>
          <a:ext cx="8493369" cy="3444240"/>
        </p:xfrm>
        <a:graphic>
          <a:graphicData uri="http://schemas.openxmlformats.org/drawingml/2006/table">
            <a:tbl>
              <a:tblPr/>
              <a:tblGrid>
                <a:gridCol w="8493369">
                  <a:extLst>
                    <a:ext uri="{9D8B030D-6E8A-4147-A177-3AD203B41FA5}">
                      <a16:colId xmlns:a16="http://schemas.microsoft.com/office/drawing/2014/main" val="1171938756"/>
                    </a:ext>
                  </a:extLst>
                </a:gridCol>
              </a:tblGrid>
              <a:tr h="0">
                <a:tc>
                  <a:txBody>
                    <a:bodyPr/>
                    <a:lstStyle/>
                    <a:p>
                      <a:pPr fontAlgn="t"/>
                      <a:r>
                        <a:rPr lang="en-GB" sz="2800" b="0" i="0" dirty="0">
                          <a:effectLst/>
                          <a:latin typeface="Aptos" panose="020B0004020202020204" pitchFamily="34" charset="0"/>
                        </a:rPr>
                        <a:t>The EYFS curriculum is divided into:</a:t>
                      </a:r>
                    </a:p>
                    <a:p>
                      <a:pPr fontAlgn="t"/>
                      <a:endParaRPr lang="en-GB" sz="2800" b="0" i="0" dirty="0">
                        <a:effectLst/>
                        <a:latin typeface="Aptos" panose="020B0004020202020204" pitchFamily="34" charset="0"/>
                      </a:endParaRPr>
                    </a:p>
                    <a:p>
                      <a:pPr fontAlgn="t"/>
                      <a:r>
                        <a:rPr lang="en-GB" sz="2800" b="1" i="0" dirty="0">
                          <a:effectLst/>
                          <a:latin typeface="Aptos" panose="020B0004020202020204" pitchFamily="34" charset="0"/>
                        </a:rPr>
                        <a:t>Prime Areas</a:t>
                      </a:r>
                    </a:p>
                    <a:p>
                      <a:pPr fontAlgn="t"/>
                      <a:r>
                        <a:rPr lang="en-GB" sz="2800" b="0" i="0" dirty="0">
                          <a:effectLst/>
                          <a:latin typeface="Aptos" panose="020B0004020202020204" pitchFamily="34" charset="0"/>
                        </a:rPr>
                        <a:t>These are the foundations for all learning:</a:t>
                      </a:r>
                    </a:p>
                    <a:p>
                      <a:pPr fontAlgn="t">
                        <a:buFont typeface="Arial" panose="020B0604020202020204" pitchFamily="34" charset="0"/>
                        <a:buChar char="•"/>
                      </a:pPr>
                      <a:r>
                        <a:rPr lang="en-GB" sz="2800" b="1" i="0" dirty="0">
                          <a:effectLst/>
                          <a:latin typeface="Aptos" panose="020B0004020202020204" pitchFamily="34" charset="0"/>
                        </a:rPr>
                        <a:t>Communication and Language</a:t>
                      </a:r>
                      <a:endParaRPr lang="en-GB" sz="2800" b="0" i="0" dirty="0">
                        <a:effectLst/>
                        <a:latin typeface="Aptos" panose="020B0004020202020204" pitchFamily="34" charset="0"/>
                      </a:endParaRPr>
                    </a:p>
                    <a:p>
                      <a:pPr fontAlgn="t">
                        <a:buFont typeface="Arial" panose="020B0604020202020204" pitchFamily="34" charset="0"/>
                        <a:buChar char="•"/>
                      </a:pPr>
                      <a:r>
                        <a:rPr lang="en-GB" sz="2800" b="1" i="0" dirty="0">
                          <a:effectLst/>
                          <a:latin typeface="Aptos" panose="020B0004020202020204" pitchFamily="34" charset="0"/>
                        </a:rPr>
                        <a:t>Personal, Social and Emotional Development</a:t>
                      </a:r>
                      <a:endParaRPr lang="en-GB" sz="2800" b="0" i="0" dirty="0">
                        <a:effectLst/>
                        <a:latin typeface="Aptos" panose="020B0004020202020204" pitchFamily="34" charset="0"/>
                      </a:endParaRPr>
                    </a:p>
                    <a:p>
                      <a:pPr fontAlgn="t">
                        <a:buFont typeface="Arial" panose="020B0604020202020204" pitchFamily="34" charset="0"/>
                        <a:buChar char="•"/>
                      </a:pPr>
                      <a:r>
                        <a:rPr lang="en-GB" sz="2800" b="1" i="0" dirty="0">
                          <a:effectLst/>
                          <a:latin typeface="Aptos" panose="020B0004020202020204" pitchFamily="34" charset="0"/>
                        </a:rPr>
                        <a:t>Physical Development</a:t>
                      </a:r>
                    </a:p>
                  </a:txBody>
                  <a:tcPr>
                    <a:lnL w="7620" cap="flat" cmpd="sng" algn="ctr">
                      <a:solidFill>
                        <a:srgbClr val="E6E6E6"/>
                      </a:solidFill>
                      <a:prstDash val="solid"/>
                      <a:round/>
                      <a:headEnd type="none" w="med" len="med"/>
                      <a:tailEnd type="none" w="med" len="med"/>
                    </a:lnL>
                    <a:lnR w="7620" cap="flat" cmpd="sng" algn="ctr">
                      <a:solidFill>
                        <a:srgbClr val="E6E6E6"/>
                      </a:solidFill>
                      <a:prstDash val="solid"/>
                      <a:round/>
                      <a:headEnd type="none" w="med" len="med"/>
                      <a:tailEnd type="none" w="med" len="med"/>
                    </a:lnR>
                    <a:lnT w="7620" cap="flat" cmpd="sng" algn="ctr">
                      <a:solidFill>
                        <a:srgbClr val="E6E6E6"/>
                      </a:solidFill>
                      <a:prstDash val="solid"/>
                      <a:round/>
                      <a:headEnd type="none" w="med" len="med"/>
                      <a:tailEnd type="none" w="med" len="med"/>
                    </a:lnT>
                    <a:lnB w="7620" cap="flat" cmpd="sng" algn="ctr">
                      <a:solidFill>
                        <a:srgbClr val="E6E6E6"/>
                      </a:solidFill>
                      <a:prstDash val="solid"/>
                      <a:round/>
                      <a:headEnd type="none" w="med" len="med"/>
                      <a:tailEnd type="none" w="med" len="med"/>
                    </a:lnB>
                    <a:solidFill>
                      <a:srgbClr val="F5F5F5"/>
                    </a:solidFill>
                  </a:tcPr>
                </a:tc>
                <a:extLst>
                  <a:ext uri="{0D108BD9-81ED-4DB2-BD59-A6C34878D82A}">
                    <a16:rowId xmlns:a16="http://schemas.microsoft.com/office/drawing/2014/main" val="2799831051"/>
                  </a:ext>
                </a:extLst>
              </a:tr>
              <a:tr h="0">
                <a:tc>
                  <a:txBody>
                    <a:bodyPr/>
                    <a:lstStyle/>
                    <a:p>
                      <a:endParaRPr lang="en-GB" dirty="0"/>
                    </a:p>
                  </a:txBody>
                  <a:tcPr>
                    <a:lnT w="7620" cap="flat" cmpd="sng" algn="ctr">
                      <a:solidFill>
                        <a:srgbClr val="E6E6E6"/>
                      </a:solidFill>
                      <a:prstDash val="solid"/>
                      <a:round/>
                      <a:headEnd type="none" w="med" len="med"/>
                      <a:tailEnd type="none" w="med" len="med"/>
                    </a:lnT>
                  </a:tcPr>
                </a:tc>
                <a:extLst>
                  <a:ext uri="{0D108BD9-81ED-4DB2-BD59-A6C34878D82A}">
                    <a16:rowId xmlns:a16="http://schemas.microsoft.com/office/drawing/2014/main" val="348893953"/>
                  </a:ext>
                </a:extLst>
              </a:tr>
            </a:tbl>
          </a:graphicData>
        </a:graphic>
      </p:graphicFrame>
      <p:pic>
        <p:nvPicPr>
          <p:cNvPr id="8" name="Picture 7">
            <a:extLst>
              <a:ext uri="{FF2B5EF4-FFF2-40B4-BE49-F238E27FC236}">
                <a16:creationId xmlns:a16="http://schemas.microsoft.com/office/drawing/2014/main" id="{8A173172-139E-CEA3-8A71-6510F4BEC4F8}"/>
              </a:ext>
            </a:extLst>
          </p:cNvPr>
          <p:cNvPicPr>
            <a:picLocks noChangeAspect="1"/>
          </p:cNvPicPr>
          <p:nvPr/>
        </p:nvPicPr>
        <p:blipFill>
          <a:blip r:embed="rId5"/>
          <a:stretch>
            <a:fillRect/>
          </a:stretch>
        </p:blipFill>
        <p:spPr>
          <a:xfrm rot="791073">
            <a:off x="8497989" y="3296437"/>
            <a:ext cx="3342656" cy="3467168"/>
          </a:xfrm>
          <a:prstGeom prst="rect">
            <a:avLst/>
          </a:prstGeom>
          <a:solidFill>
            <a:srgbClr val="FFFFFF">
              <a:shade val="85000"/>
            </a:srgbClr>
          </a:solidFill>
          <a:ln w="1905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10" name="Picture 9">
            <a:extLst>
              <a:ext uri="{FF2B5EF4-FFF2-40B4-BE49-F238E27FC236}">
                <a16:creationId xmlns:a16="http://schemas.microsoft.com/office/drawing/2014/main" id="{F276DCEF-FAEF-ED3B-6491-550806BB7BC1}"/>
              </a:ext>
            </a:extLst>
          </p:cNvPr>
          <p:cNvPicPr>
            <a:picLocks noChangeAspect="1"/>
          </p:cNvPicPr>
          <p:nvPr/>
        </p:nvPicPr>
        <p:blipFill>
          <a:blip r:embed="rId6"/>
          <a:stretch>
            <a:fillRect/>
          </a:stretch>
        </p:blipFill>
        <p:spPr>
          <a:xfrm>
            <a:off x="3935543" y="3478134"/>
            <a:ext cx="4320914" cy="2430991"/>
          </a:xfrm>
          <a:prstGeom prst="rect">
            <a:avLst/>
          </a:prstGeom>
          <a:solidFill>
            <a:srgbClr val="FFFFFF">
              <a:shade val="85000"/>
            </a:srgbClr>
          </a:solidFill>
          <a:ln w="1905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12" name="Picture 11">
            <a:extLst>
              <a:ext uri="{FF2B5EF4-FFF2-40B4-BE49-F238E27FC236}">
                <a16:creationId xmlns:a16="http://schemas.microsoft.com/office/drawing/2014/main" id="{4A23F000-0CD1-E076-7D24-980FEFA87711}"/>
              </a:ext>
            </a:extLst>
          </p:cNvPr>
          <p:cNvPicPr>
            <a:picLocks noChangeAspect="1"/>
          </p:cNvPicPr>
          <p:nvPr/>
        </p:nvPicPr>
        <p:blipFill>
          <a:blip r:embed="rId7"/>
          <a:stretch>
            <a:fillRect/>
          </a:stretch>
        </p:blipFill>
        <p:spPr>
          <a:xfrm rot="20795268">
            <a:off x="-8300" y="4102858"/>
            <a:ext cx="4000847" cy="2354784"/>
          </a:xfrm>
          <a:prstGeom prst="rect">
            <a:avLst/>
          </a:prstGeom>
          <a:solidFill>
            <a:srgbClr val="FFFFFF">
              <a:shade val="85000"/>
            </a:srgbClr>
          </a:solidFill>
          <a:ln w="1905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13" name="Rounded Rectangle 12"/>
          <p:cNvSpPr/>
          <p:nvPr/>
        </p:nvSpPr>
        <p:spPr>
          <a:xfrm>
            <a:off x="0" y="0"/>
            <a:ext cx="12" cy="0"/>
          </a:xfrm>
          <a:prstGeom prst="roundRect">
            <a:avLst/>
          </a:prstGeom>
          <a:solidFill>
            <a:srgbClr val="7FA8A4"/>
          </a:solidFill>
          <a:ln>
            <a:solidFill>
              <a:srgbClr val="7FA8A4"/>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Tree>
    <p:extLst>
      <p:ext uri="{BB962C8B-B14F-4D97-AF65-F5344CB8AC3E}">
        <p14:creationId xmlns:p14="http://schemas.microsoft.com/office/powerpoint/2010/main" val="378251196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rgbClr val="F8F6F2"/>
        </a:solidFill>
        <a:effectLst/>
      </p:bgPr>
    </p:bg>
    <p:spTree>
      <p:nvGrpSpPr>
        <p:cNvPr id="1" name=""/>
        <p:cNvGrpSpPr/>
        <p:nvPr/>
      </p:nvGrpSpPr>
      <p:grpSpPr>
        <a:xfrm>
          <a:off x="0" y="0"/>
          <a:ext cx="0" cy="0"/>
          <a:chOff x="0" y="0"/>
          <a:chExt cx="0" cy="0"/>
        </a:xfrm>
      </p:grpSpPr>
      <p:pic>
        <p:nvPicPr>
          <p:cNvPr id="3" name="Picture 2"/>
          <p:cNvPicPr>
            <a:picLocks noChangeAspect="1"/>
          </p:cNvPicPr>
          <p:nvPr/>
        </p:nvPicPr>
        <p:blipFill>
          <a:blip r:embed="rId3"/>
          <a:stretch>
            <a:fillRect/>
          </a:stretch>
        </p:blipFill>
        <p:spPr>
          <a:xfrm>
            <a:off x="0" y="-1"/>
            <a:ext cx="12192000" cy="179823"/>
          </a:xfrm>
          <a:prstGeom prst="rect">
            <a:avLst/>
          </a:prstGeom>
        </p:spPr>
      </p:pic>
      <p:pic>
        <p:nvPicPr>
          <p:cNvPr id="4" name="Picture 3"/>
          <p:cNvPicPr>
            <a:picLocks noChangeAspect="1"/>
          </p:cNvPicPr>
          <p:nvPr/>
        </p:nvPicPr>
        <p:blipFill>
          <a:blip r:embed="rId4"/>
          <a:stretch>
            <a:fillRect/>
          </a:stretch>
        </p:blipFill>
        <p:spPr>
          <a:xfrm>
            <a:off x="269630" y="282696"/>
            <a:ext cx="1409524" cy="1314286"/>
          </a:xfrm>
          <a:prstGeom prst="rect">
            <a:avLst/>
          </a:prstGeom>
        </p:spPr>
      </p:pic>
      <p:sp>
        <p:nvSpPr>
          <p:cNvPr id="6" name="Rounded Rectangle 5"/>
          <p:cNvSpPr/>
          <p:nvPr/>
        </p:nvSpPr>
        <p:spPr>
          <a:xfrm>
            <a:off x="0" y="6458000"/>
            <a:ext cx="12192000" cy="400000"/>
          </a:xfrm>
          <a:prstGeom prst="roundRect">
            <a:avLst/>
          </a:prstGeom>
          <a:solidFill>
            <a:srgbClr val="7FA8A4"/>
          </a:solidFill>
          <a:ln>
            <a:solidFill>
              <a:srgbClr val="7FA8A4"/>
            </a:solidFill>
          </a:ln>
        </p:spPr>
        <p:style>
          <a:lnRef idx="1">
            <a:schemeClr val="accent1"/>
          </a:lnRef>
          <a:fillRef idx="3">
            <a:schemeClr val="accent1"/>
          </a:fillRef>
          <a:effectRef idx="2">
            <a:schemeClr val="accent1"/>
          </a:effectRef>
          <a:fontRef idx="minor">
            <a:schemeClr val="lt1"/>
          </a:fontRef>
        </p:style>
        <p:txBody>
          <a:bodyPr rtlCol="0" anchor="ctr"/>
          <a:lstStyle/>
          <a:p>
            <a:pPr algn="ctr">
              <a:defRPr>
                <a:solidFill>
                  <a:srgbClr val="7FA8A4"/>
                </a:solidFill>
              </a:defRPr>
            </a:pPr>
            <a:endParaRPr/>
          </a:p>
        </p:txBody>
      </p:sp>
      <p:graphicFrame>
        <p:nvGraphicFramePr>
          <p:cNvPr id="2" name="Table 1">
            <a:extLst>
              <a:ext uri="{FF2B5EF4-FFF2-40B4-BE49-F238E27FC236}">
                <a16:creationId xmlns:a16="http://schemas.microsoft.com/office/drawing/2014/main" id="{7FB87850-7F3E-E05D-4304-4B43ED4A8BA2}"/>
              </a:ext>
            </a:extLst>
          </p:cNvPr>
          <p:cNvGraphicFramePr>
            <a:graphicFrameLocks noGrp="1"/>
          </p:cNvGraphicFramePr>
          <p:nvPr>
            <p:extLst>
              <p:ext uri="{D42A27DB-BD31-4B8C-83A1-F6EECF244321}">
                <p14:modId xmlns:p14="http://schemas.microsoft.com/office/powerpoint/2010/main" val="3696567847"/>
              </p:ext>
            </p:extLst>
          </p:nvPr>
        </p:nvGraphicFramePr>
        <p:xfrm>
          <a:off x="2362200" y="226720"/>
          <a:ext cx="8493369" cy="3870960"/>
        </p:xfrm>
        <a:graphic>
          <a:graphicData uri="http://schemas.openxmlformats.org/drawingml/2006/table">
            <a:tbl>
              <a:tblPr/>
              <a:tblGrid>
                <a:gridCol w="8493369">
                  <a:extLst>
                    <a:ext uri="{9D8B030D-6E8A-4147-A177-3AD203B41FA5}">
                      <a16:colId xmlns:a16="http://schemas.microsoft.com/office/drawing/2014/main" val="1171938756"/>
                    </a:ext>
                  </a:extLst>
                </a:gridCol>
              </a:tblGrid>
              <a:tr h="0">
                <a:tc>
                  <a:txBody>
                    <a:bodyPr/>
                    <a:lstStyle/>
                    <a:p>
                      <a:pPr fontAlgn="t"/>
                      <a:r>
                        <a:rPr lang="en-GB" sz="2800" b="0" i="0" dirty="0">
                          <a:effectLst/>
                          <a:latin typeface="Aptos" panose="020B0004020202020204" pitchFamily="34" charset="0"/>
                        </a:rPr>
                        <a:t>The EYFS curriculum is divided into:</a:t>
                      </a:r>
                    </a:p>
                    <a:p>
                      <a:pPr fontAlgn="t">
                        <a:buFont typeface="Arial" panose="020B0604020202020204" pitchFamily="34" charset="0"/>
                        <a:buNone/>
                      </a:pPr>
                      <a:endParaRPr lang="en-GB" sz="2800" b="0" i="0" dirty="0">
                        <a:effectLst/>
                        <a:latin typeface="Aptos" panose="020B0004020202020204" pitchFamily="34" charset="0"/>
                      </a:endParaRPr>
                    </a:p>
                    <a:p>
                      <a:pPr fontAlgn="t"/>
                      <a:r>
                        <a:rPr lang="en-GB" sz="2800" b="1" i="0" dirty="0">
                          <a:effectLst/>
                          <a:latin typeface="Aptos" panose="020B0004020202020204" pitchFamily="34" charset="0"/>
                        </a:rPr>
                        <a:t>Specific Areas</a:t>
                      </a:r>
                    </a:p>
                    <a:p>
                      <a:pPr fontAlgn="t"/>
                      <a:r>
                        <a:rPr lang="en-GB" sz="2800" b="0" i="0" dirty="0">
                          <a:effectLst/>
                          <a:latin typeface="Aptos" panose="020B0004020202020204" pitchFamily="34" charset="0"/>
                        </a:rPr>
                        <a:t>These build on and strengthen the prime areas:</a:t>
                      </a:r>
                    </a:p>
                    <a:p>
                      <a:pPr fontAlgn="t">
                        <a:buFont typeface="Arial" panose="020B0604020202020204" pitchFamily="34" charset="0"/>
                        <a:buChar char="•"/>
                      </a:pPr>
                      <a:r>
                        <a:rPr lang="en-GB" sz="2800" b="1" i="0" dirty="0">
                          <a:effectLst/>
                          <a:latin typeface="Aptos" panose="020B0004020202020204" pitchFamily="34" charset="0"/>
                        </a:rPr>
                        <a:t>Literacy</a:t>
                      </a:r>
                      <a:endParaRPr lang="en-GB" sz="2800" b="0" i="0" dirty="0">
                        <a:effectLst/>
                        <a:latin typeface="Aptos" panose="020B0004020202020204" pitchFamily="34" charset="0"/>
                      </a:endParaRPr>
                    </a:p>
                    <a:p>
                      <a:pPr fontAlgn="t">
                        <a:buFont typeface="Arial" panose="020B0604020202020204" pitchFamily="34" charset="0"/>
                        <a:buChar char="•"/>
                      </a:pPr>
                      <a:r>
                        <a:rPr lang="en-GB" sz="2800" b="1" i="0" dirty="0">
                          <a:effectLst/>
                          <a:latin typeface="Aptos" panose="020B0004020202020204" pitchFamily="34" charset="0"/>
                        </a:rPr>
                        <a:t>Mathematics</a:t>
                      </a:r>
                      <a:endParaRPr lang="en-GB" sz="2800" b="0" i="0" dirty="0">
                        <a:effectLst/>
                        <a:latin typeface="Aptos" panose="020B0004020202020204" pitchFamily="34" charset="0"/>
                      </a:endParaRPr>
                    </a:p>
                    <a:p>
                      <a:pPr fontAlgn="t">
                        <a:buFont typeface="Arial" panose="020B0604020202020204" pitchFamily="34" charset="0"/>
                        <a:buChar char="•"/>
                      </a:pPr>
                      <a:r>
                        <a:rPr lang="en-GB" sz="2800" b="1" i="0" dirty="0">
                          <a:effectLst/>
                          <a:latin typeface="Aptos" panose="020B0004020202020204" pitchFamily="34" charset="0"/>
                        </a:rPr>
                        <a:t>Understanding the World</a:t>
                      </a:r>
                      <a:endParaRPr lang="en-GB" sz="2800" b="0" i="0" dirty="0">
                        <a:effectLst/>
                        <a:latin typeface="Aptos" panose="020B0004020202020204" pitchFamily="34" charset="0"/>
                      </a:endParaRPr>
                    </a:p>
                    <a:p>
                      <a:pPr fontAlgn="t">
                        <a:buFont typeface="Arial" panose="020B0604020202020204" pitchFamily="34" charset="0"/>
                        <a:buChar char="•"/>
                      </a:pPr>
                      <a:r>
                        <a:rPr lang="en-GB" sz="2800" b="1" i="0" dirty="0">
                          <a:effectLst/>
                          <a:latin typeface="Aptos" panose="020B0004020202020204" pitchFamily="34" charset="0"/>
                        </a:rPr>
                        <a:t>Expressive Arts and Design</a:t>
                      </a:r>
                      <a:endParaRPr lang="en-GB" sz="2800" b="0" i="0" dirty="0">
                        <a:effectLst/>
                        <a:latin typeface="Aptos" panose="020B0004020202020204" pitchFamily="34" charset="0"/>
                      </a:endParaRPr>
                    </a:p>
                  </a:txBody>
                  <a:tcPr>
                    <a:lnL w="7620" cap="flat" cmpd="sng" algn="ctr">
                      <a:solidFill>
                        <a:srgbClr val="E6E6E6"/>
                      </a:solidFill>
                      <a:prstDash val="solid"/>
                      <a:round/>
                      <a:headEnd type="none" w="med" len="med"/>
                      <a:tailEnd type="none" w="med" len="med"/>
                    </a:lnL>
                    <a:lnR w="7620" cap="flat" cmpd="sng" algn="ctr">
                      <a:solidFill>
                        <a:srgbClr val="E6E6E6"/>
                      </a:solidFill>
                      <a:prstDash val="solid"/>
                      <a:round/>
                      <a:headEnd type="none" w="med" len="med"/>
                      <a:tailEnd type="none" w="med" len="med"/>
                    </a:lnR>
                    <a:lnT w="7620" cap="flat" cmpd="sng" algn="ctr">
                      <a:solidFill>
                        <a:srgbClr val="E6E6E6"/>
                      </a:solidFill>
                      <a:prstDash val="solid"/>
                      <a:round/>
                      <a:headEnd type="none" w="med" len="med"/>
                      <a:tailEnd type="none" w="med" len="med"/>
                    </a:lnT>
                    <a:lnB w="7620" cap="flat" cmpd="sng" algn="ctr">
                      <a:solidFill>
                        <a:srgbClr val="E6E6E6"/>
                      </a:solidFill>
                      <a:prstDash val="solid"/>
                      <a:round/>
                      <a:headEnd type="none" w="med" len="med"/>
                      <a:tailEnd type="none" w="med" len="med"/>
                    </a:lnB>
                    <a:solidFill>
                      <a:srgbClr val="F5F5F5"/>
                    </a:solidFill>
                  </a:tcPr>
                </a:tc>
                <a:extLst>
                  <a:ext uri="{0D108BD9-81ED-4DB2-BD59-A6C34878D82A}">
                    <a16:rowId xmlns:a16="http://schemas.microsoft.com/office/drawing/2014/main" val="2799831051"/>
                  </a:ext>
                </a:extLst>
              </a:tr>
              <a:tr h="0">
                <a:tc>
                  <a:txBody>
                    <a:bodyPr/>
                    <a:lstStyle/>
                    <a:p>
                      <a:endParaRPr lang="en-GB" dirty="0"/>
                    </a:p>
                  </a:txBody>
                  <a:tcPr>
                    <a:lnT w="7620" cap="flat" cmpd="sng" algn="ctr">
                      <a:solidFill>
                        <a:srgbClr val="E6E6E6"/>
                      </a:solidFill>
                      <a:prstDash val="solid"/>
                      <a:round/>
                      <a:headEnd type="none" w="med" len="med"/>
                      <a:tailEnd type="none" w="med" len="med"/>
                    </a:lnT>
                  </a:tcPr>
                </a:tc>
                <a:extLst>
                  <a:ext uri="{0D108BD9-81ED-4DB2-BD59-A6C34878D82A}">
                    <a16:rowId xmlns:a16="http://schemas.microsoft.com/office/drawing/2014/main" val="348893953"/>
                  </a:ext>
                </a:extLst>
              </a:tr>
            </a:tbl>
          </a:graphicData>
        </a:graphic>
      </p:graphicFrame>
      <p:pic>
        <p:nvPicPr>
          <p:cNvPr id="7" name="Picture 6">
            <a:extLst>
              <a:ext uri="{FF2B5EF4-FFF2-40B4-BE49-F238E27FC236}">
                <a16:creationId xmlns:a16="http://schemas.microsoft.com/office/drawing/2014/main" id="{749C27CE-631B-CFA4-4983-A40BC4961F1B}"/>
              </a:ext>
            </a:extLst>
          </p:cNvPr>
          <p:cNvPicPr>
            <a:picLocks noChangeAspect="1"/>
          </p:cNvPicPr>
          <p:nvPr/>
        </p:nvPicPr>
        <p:blipFill>
          <a:blip r:embed="rId5"/>
          <a:stretch>
            <a:fillRect/>
          </a:stretch>
        </p:blipFill>
        <p:spPr>
          <a:xfrm>
            <a:off x="6369547" y="4335561"/>
            <a:ext cx="4282811" cy="2522439"/>
          </a:xfrm>
          <a:prstGeom prst="rect">
            <a:avLst/>
          </a:prstGeom>
          <a:solidFill>
            <a:srgbClr val="FFFFFF">
              <a:shade val="85000"/>
            </a:srgbClr>
          </a:solidFill>
          <a:ln w="190500" cap="rnd">
            <a:solidFill>
              <a:srgbClr val="FFFFFF"/>
            </a:solidFill>
          </a:ln>
          <a:effectLst>
            <a:outerShdw blurRad="50000" algn="tl" rotWithShape="0">
              <a:srgbClr val="000000">
                <a:alpha val="41000"/>
              </a:srgbClr>
            </a:outerShdw>
          </a:effectLst>
          <a:scene3d>
            <a:camera prst="orthographicFront"/>
            <a:lightRig rig="twoPt" dir="t">
              <a:rot lat="0" lon="0" rev="7800000"/>
            </a:lightRig>
          </a:scene3d>
          <a:sp3d contourW="6350">
            <a:bevelT w="50800" h="16510"/>
            <a:contourClr>
              <a:srgbClr val="C0C0C0"/>
            </a:contourClr>
          </a:sp3d>
        </p:spPr>
      </p:pic>
      <p:pic>
        <p:nvPicPr>
          <p:cNvPr id="9" name="Picture 8">
            <a:extLst>
              <a:ext uri="{FF2B5EF4-FFF2-40B4-BE49-F238E27FC236}">
                <a16:creationId xmlns:a16="http://schemas.microsoft.com/office/drawing/2014/main" id="{76B89107-5000-CBD7-6752-83A9C2007B33}"/>
              </a:ext>
            </a:extLst>
          </p:cNvPr>
          <p:cNvPicPr>
            <a:picLocks noChangeAspect="1"/>
          </p:cNvPicPr>
          <p:nvPr/>
        </p:nvPicPr>
        <p:blipFill>
          <a:blip r:embed="rId6"/>
          <a:stretch>
            <a:fillRect/>
          </a:stretch>
        </p:blipFill>
        <p:spPr>
          <a:xfrm rot="21015333">
            <a:off x="2755085" y="4297458"/>
            <a:ext cx="4244708" cy="2598645"/>
          </a:xfrm>
          <a:prstGeom prst="rect">
            <a:avLst/>
          </a:prstGeom>
          <a:solidFill>
            <a:srgbClr val="FFFFFF">
              <a:shade val="85000"/>
            </a:srgbClr>
          </a:solidFill>
          <a:ln w="190500" cap="rnd">
            <a:solidFill>
              <a:srgbClr val="FFFFFF"/>
            </a:solidFill>
          </a:ln>
          <a:effectLst>
            <a:outerShdw blurRad="50000" algn="tl" rotWithShape="0">
              <a:srgbClr val="000000">
                <a:alpha val="41000"/>
              </a:srgbClr>
            </a:outerShdw>
          </a:effectLst>
          <a:scene3d>
            <a:camera prst="orthographicFront"/>
            <a:lightRig rig="twoPt" dir="t">
              <a:rot lat="0" lon="0" rev="7800000"/>
            </a:lightRig>
          </a:scene3d>
          <a:sp3d contourW="6350">
            <a:bevelT w="50800" h="16510"/>
            <a:contourClr>
              <a:srgbClr val="C0C0C0"/>
            </a:contourClr>
          </a:sp3d>
        </p:spPr>
      </p:pic>
      <p:pic>
        <p:nvPicPr>
          <p:cNvPr id="11" name="Picture 10">
            <a:extLst>
              <a:ext uri="{FF2B5EF4-FFF2-40B4-BE49-F238E27FC236}">
                <a16:creationId xmlns:a16="http://schemas.microsoft.com/office/drawing/2014/main" id="{38C63044-BE6D-C1B6-2A37-9680F20F5925}"/>
              </a:ext>
            </a:extLst>
          </p:cNvPr>
          <p:cNvPicPr>
            <a:picLocks noChangeAspect="1"/>
          </p:cNvPicPr>
          <p:nvPr/>
        </p:nvPicPr>
        <p:blipFill>
          <a:blip r:embed="rId7"/>
          <a:stretch>
            <a:fillRect/>
          </a:stretch>
        </p:blipFill>
        <p:spPr>
          <a:xfrm rot="701456">
            <a:off x="8893384" y="2447082"/>
            <a:ext cx="3139712" cy="2682472"/>
          </a:xfrm>
          <a:prstGeom prst="rect">
            <a:avLst/>
          </a:prstGeom>
          <a:solidFill>
            <a:srgbClr val="FFFFFF">
              <a:shade val="85000"/>
            </a:srgbClr>
          </a:solidFill>
          <a:ln w="190500" cap="rnd">
            <a:solidFill>
              <a:srgbClr val="FFFFFF"/>
            </a:solidFill>
          </a:ln>
          <a:effectLst>
            <a:outerShdw blurRad="50000" algn="tl" rotWithShape="0">
              <a:srgbClr val="000000">
                <a:alpha val="41000"/>
              </a:srgbClr>
            </a:outerShdw>
          </a:effectLst>
          <a:scene3d>
            <a:camera prst="orthographicFront"/>
            <a:lightRig rig="twoPt" dir="t">
              <a:rot lat="0" lon="0" rev="7800000"/>
            </a:lightRig>
          </a:scene3d>
          <a:sp3d contourW="6350">
            <a:bevelT w="50800" h="16510"/>
            <a:contourClr>
              <a:srgbClr val="C0C0C0"/>
            </a:contourClr>
          </a:sp3d>
        </p:spPr>
      </p:pic>
      <p:pic>
        <p:nvPicPr>
          <p:cNvPr id="15" name="Picture 14">
            <a:extLst>
              <a:ext uri="{FF2B5EF4-FFF2-40B4-BE49-F238E27FC236}">
                <a16:creationId xmlns:a16="http://schemas.microsoft.com/office/drawing/2014/main" id="{0B7E924E-FB5F-4EA6-04D2-89010B932B45}"/>
              </a:ext>
            </a:extLst>
          </p:cNvPr>
          <p:cNvPicPr>
            <a:picLocks noChangeAspect="1"/>
          </p:cNvPicPr>
          <p:nvPr/>
        </p:nvPicPr>
        <p:blipFill>
          <a:blip r:embed="rId8"/>
          <a:stretch>
            <a:fillRect/>
          </a:stretch>
        </p:blipFill>
        <p:spPr>
          <a:xfrm>
            <a:off x="266805" y="3788318"/>
            <a:ext cx="3840813" cy="2651990"/>
          </a:xfrm>
          <a:prstGeom prst="rect">
            <a:avLst/>
          </a:prstGeom>
          <a:solidFill>
            <a:srgbClr val="FFFFFF">
              <a:shade val="85000"/>
            </a:srgbClr>
          </a:solidFill>
          <a:ln w="190500" cap="rnd">
            <a:solidFill>
              <a:srgbClr val="FFFFFF"/>
            </a:solidFill>
          </a:ln>
          <a:effectLst>
            <a:outerShdw blurRad="50000" algn="tl" rotWithShape="0">
              <a:srgbClr val="000000">
                <a:alpha val="41000"/>
              </a:srgbClr>
            </a:outerShdw>
          </a:effectLst>
          <a:scene3d>
            <a:camera prst="orthographicFront"/>
            <a:lightRig rig="twoPt" dir="t">
              <a:rot lat="0" lon="0" rev="7800000"/>
            </a:lightRig>
          </a:scene3d>
          <a:sp3d contourW="6350">
            <a:bevelT w="50800" h="16510"/>
            <a:contourClr>
              <a:srgbClr val="C0C0C0"/>
            </a:contourClr>
          </a:sp3d>
        </p:spPr>
      </p:pic>
      <p:sp>
        <p:nvSpPr>
          <p:cNvPr id="16" name="Rounded Rectangle 15"/>
          <p:cNvSpPr/>
          <p:nvPr/>
        </p:nvSpPr>
        <p:spPr>
          <a:xfrm>
            <a:off x="0" y="0"/>
            <a:ext cx="12" cy="0"/>
          </a:xfrm>
          <a:prstGeom prst="roundRect">
            <a:avLst/>
          </a:prstGeom>
          <a:solidFill>
            <a:srgbClr val="7FA8A4"/>
          </a:solidFill>
          <a:ln>
            <a:solidFill>
              <a:srgbClr val="7FA8A4"/>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Tree>
    <p:extLst>
      <p:ext uri="{BB962C8B-B14F-4D97-AF65-F5344CB8AC3E}">
        <p14:creationId xmlns:p14="http://schemas.microsoft.com/office/powerpoint/2010/main" val="288635470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rgbClr val="F8F6F2"/>
        </a:solidFill>
        <a:effectLst/>
      </p:bgPr>
    </p:bg>
    <p:spTree>
      <p:nvGrpSpPr>
        <p:cNvPr id="1" name=""/>
        <p:cNvGrpSpPr/>
        <p:nvPr/>
      </p:nvGrpSpPr>
      <p:grpSpPr>
        <a:xfrm>
          <a:off x="0" y="0"/>
          <a:ext cx="0" cy="0"/>
          <a:chOff x="0" y="0"/>
          <a:chExt cx="0" cy="0"/>
        </a:xfrm>
      </p:grpSpPr>
      <p:pic>
        <p:nvPicPr>
          <p:cNvPr id="3" name="Picture 2"/>
          <p:cNvPicPr>
            <a:picLocks noChangeAspect="1"/>
          </p:cNvPicPr>
          <p:nvPr/>
        </p:nvPicPr>
        <p:blipFill>
          <a:blip r:embed="rId3"/>
          <a:stretch>
            <a:fillRect/>
          </a:stretch>
        </p:blipFill>
        <p:spPr>
          <a:xfrm>
            <a:off x="0" y="-1"/>
            <a:ext cx="12192000" cy="179823"/>
          </a:xfrm>
          <a:prstGeom prst="rect">
            <a:avLst/>
          </a:prstGeom>
        </p:spPr>
      </p:pic>
      <p:pic>
        <p:nvPicPr>
          <p:cNvPr id="4" name="Picture 3"/>
          <p:cNvPicPr>
            <a:picLocks noChangeAspect="1"/>
          </p:cNvPicPr>
          <p:nvPr/>
        </p:nvPicPr>
        <p:blipFill>
          <a:blip r:embed="rId4"/>
          <a:stretch>
            <a:fillRect/>
          </a:stretch>
        </p:blipFill>
        <p:spPr>
          <a:xfrm>
            <a:off x="293077" y="484593"/>
            <a:ext cx="1409524" cy="1314286"/>
          </a:xfrm>
          <a:prstGeom prst="rect">
            <a:avLst/>
          </a:prstGeom>
        </p:spPr>
      </p:pic>
      <p:sp>
        <p:nvSpPr>
          <p:cNvPr id="5" name="Rectangle 4"/>
          <p:cNvSpPr/>
          <p:nvPr/>
        </p:nvSpPr>
        <p:spPr>
          <a:xfrm>
            <a:off x="4467181" y="176031"/>
            <a:ext cx="3949556" cy="4325479"/>
          </a:xfrm>
          <a:prstGeom prst="rect">
            <a:avLst/>
          </a:prstGeom>
        </p:spPr>
        <p:txBody>
          <a:bodyPr wrap="square">
            <a:spAutoFit/>
          </a:bodyPr>
          <a:lstStyle/>
          <a:p>
            <a:pPr>
              <a:lnSpc>
                <a:spcPct val="200000"/>
              </a:lnSpc>
              <a:buSzPct val="122000"/>
              <a:defRPr>
                <a:solidFill>
                  <a:srgbClr val="7FA8A4"/>
                </a:solidFill>
              </a:defRPr>
            </a:pPr>
            <a:r>
              <a:rPr lang="en-GB" sz="4800" b="1" dirty="0">
                <a:solidFill>
                  <a:srgbClr val="3F4A4F"/>
                </a:solidFill>
                <a:latin typeface="Aptos" panose="020B0509030504030204" pitchFamily="49" charset="0"/>
              </a:rPr>
              <a:t>Homework</a:t>
            </a:r>
          </a:p>
          <a:p>
            <a:pPr lvl="0">
              <a:lnSpc>
                <a:spcPct val="200000"/>
              </a:lnSpc>
              <a:buSzPct val="122000"/>
              <a:defRPr>
                <a:solidFill>
                  <a:srgbClr val="7FA8A4"/>
                </a:solidFill>
              </a:defRPr>
            </a:pPr>
            <a:endParaRPr lang="en-GB" sz="4800" b="1" dirty="0">
              <a:solidFill>
                <a:srgbClr val="7FA8A4"/>
              </a:solidFill>
              <a:latin typeface="Aptos" panose="020B0509030504030204" pitchFamily="49" charset="0"/>
            </a:endParaRPr>
          </a:p>
          <a:p>
            <a:pPr lvl="0">
              <a:lnSpc>
                <a:spcPct val="200000"/>
              </a:lnSpc>
              <a:buSzPct val="122000"/>
            </a:pPr>
            <a:r>
              <a:rPr lang="en-GB" sz="4800" b="1" dirty="0">
                <a:solidFill>
                  <a:srgbClr val="3F4A4F"/>
                </a:solidFill>
                <a:latin typeface="Aptos" panose="020B0509030504030204" pitchFamily="49" charset="0"/>
              </a:rPr>
              <a:t> </a:t>
            </a:r>
          </a:p>
        </p:txBody>
      </p:sp>
      <p:sp>
        <p:nvSpPr>
          <p:cNvPr id="7" name="TextBox 6">
            <a:extLst>
              <a:ext uri="{FF2B5EF4-FFF2-40B4-BE49-F238E27FC236}">
                <a16:creationId xmlns:a16="http://schemas.microsoft.com/office/drawing/2014/main" id="{0E1A7270-F260-C449-A1D7-E72B13C44B80}"/>
              </a:ext>
            </a:extLst>
          </p:cNvPr>
          <p:cNvSpPr txBox="1"/>
          <p:nvPr/>
        </p:nvSpPr>
        <p:spPr>
          <a:xfrm>
            <a:off x="2626658" y="1729261"/>
            <a:ext cx="6938684" cy="369332"/>
          </a:xfrm>
          <a:prstGeom prst="rect">
            <a:avLst/>
          </a:prstGeom>
          <a:noFill/>
        </p:spPr>
        <p:txBody>
          <a:bodyPr wrap="square" rtlCol="0">
            <a:spAutoFit/>
          </a:bodyPr>
          <a:lstStyle/>
          <a:p>
            <a:pPr>
              <a:defRPr>
                <a:solidFill>
                  <a:srgbClr val="7FA8A4"/>
                </a:solidFill>
              </a:defRPr>
            </a:pPr>
            <a:r>
              <a:rPr lang="en-US" b="1" dirty="0">
                <a:solidFill>
                  <a:srgbClr val="7FA8A4"/>
                </a:solidFill>
                <a:latin typeface="Aptos"/>
              </a:rPr>
              <a:t>In the first term your child will have a set of new sounds to learn.</a:t>
            </a:r>
            <a:endParaRPr lang="en-GB" dirty="0"/>
          </a:p>
        </p:txBody>
      </p:sp>
      <p:sp>
        <p:nvSpPr>
          <p:cNvPr id="12" name="Rounded Rectangle 11"/>
          <p:cNvSpPr/>
          <p:nvPr/>
        </p:nvSpPr>
        <p:spPr>
          <a:xfrm>
            <a:off x="0" y="6448476"/>
            <a:ext cx="12192000" cy="400000"/>
          </a:xfrm>
          <a:prstGeom prst="roundRect">
            <a:avLst/>
          </a:prstGeom>
          <a:solidFill>
            <a:srgbClr val="7FA8A4"/>
          </a:solidFill>
          <a:ln>
            <a:solidFill>
              <a:srgbClr val="7FA8A4"/>
            </a:solidFill>
          </a:ln>
        </p:spPr>
        <p:style>
          <a:lnRef idx="1">
            <a:schemeClr val="accent1"/>
          </a:lnRef>
          <a:fillRef idx="3">
            <a:schemeClr val="accent1"/>
          </a:fillRef>
          <a:effectRef idx="2">
            <a:schemeClr val="accent1"/>
          </a:effectRef>
          <a:fontRef idx="minor">
            <a:schemeClr val="lt1"/>
          </a:fontRef>
        </p:style>
        <p:txBody>
          <a:bodyPr rtlCol="0" anchor="ctr"/>
          <a:lstStyle/>
          <a:p>
            <a:pPr algn="ctr">
              <a:defRPr>
                <a:solidFill>
                  <a:srgbClr val="7FA8A4"/>
                </a:solidFill>
              </a:defRPr>
            </a:pPr>
            <a:endParaRPr/>
          </a:p>
        </p:txBody>
      </p:sp>
      <p:sp>
        <p:nvSpPr>
          <p:cNvPr id="13" name="Rounded Rectangle 12"/>
          <p:cNvSpPr/>
          <p:nvPr/>
        </p:nvSpPr>
        <p:spPr>
          <a:xfrm>
            <a:off x="0" y="0"/>
            <a:ext cx="12" cy="0"/>
          </a:xfrm>
          <a:prstGeom prst="roundRect">
            <a:avLst/>
          </a:prstGeom>
          <a:solidFill>
            <a:srgbClr val="7FA8A4"/>
          </a:solidFill>
          <a:ln>
            <a:solidFill>
              <a:srgbClr val="7FA8A4"/>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pic>
        <p:nvPicPr>
          <p:cNvPr id="6" name="Picture 5">
            <a:extLst>
              <a:ext uri="{FF2B5EF4-FFF2-40B4-BE49-F238E27FC236}">
                <a16:creationId xmlns:a16="http://schemas.microsoft.com/office/drawing/2014/main" id="{1485F060-040B-B94C-3605-1DB03E875CDD}"/>
              </a:ext>
            </a:extLst>
          </p:cNvPr>
          <p:cNvPicPr>
            <a:picLocks noChangeAspect="1"/>
          </p:cNvPicPr>
          <p:nvPr/>
        </p:nvPicPr>
        <p:blipFill>
          <a:blip r:embed="rId5"/>
          <a:stretch>
            <a:fillRect/>
          </a:stretch>
        </p:blipFill>
        <p:spPr>
          <a:xfrm>
            <a:off x="3830242" y="2558886"/>
            <a:ext cx="4938188" cy="3429297"/>
          </a:xfrm>
          <a:prstGeom prst="rect">
            <a:avLst/>
          </a:prstGeom>
        </p:spPr>
      </p:pic>
    </p:spTree>
    <p:extLst>
      <p:ext uri="{BB962C8B-B14F-4D97-AF65-F5344CB8AC3E}">
        <p14:creationId xmlns:p14="http://schemas.microsoft.com/office/powerpoint/2010/main" val="101286371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rgbClr val="F8F6F2"/>
        </a:solidFill>
        <a:effectLst/>
      </p:bgPr>
    </p:bg>
    <p:spTree>
      <p:nvGrpSpPr>
        <p:cNvPr id="1" name=""/>
        <p:cNvGrpSpPr/>
        <p:nvPr/>
      </p:nvGrpSpPr>
      <p:grpSpPr>
        <a:xfrm>
          <a:off x="0" y="0"/>
          <a:ext cx="0" cy="0"/>
          <a:chOff x="0" y="0"/>
          <a:chExt cx="0" cy="0"/>
        </a:xfrm>
      </p:grpSpPr>
      <p:pic>
        <p:nvPicPr>
          <p:cNvPr id="3" name="Picture 2"/>
          <p:cNvPicPr>
            <a:picLocks noChangeAspect="1"/>
          </p:cNvPicPr>
          <p:nvPr/>
        </p:nvPicPr>
        <p:blipFill>
          <a:blip r:embed="rId3"/>
          <a:stretch>
            <a:fillRect/>
          </a:stretch>
        </p:blipFill>
        <p:spPr>
          <a:xfrm>
            <a:off x="0" y="-1"/>
            <a:ext cx="12192000" cy="179823"/>
          </a:xfrm>
          <a:prstGeom prst="rect">
            <a:avLst/>
          </a:prstGeom>
        </p:spPr>
      </p:pic>
      <p:pic>
        <p:nvPicPr>
          <p:cNvPr id="7" name="Picture 6">
            <a:extLst>
              <a:ext uri="{FF2B5EF4-FFF2-40B4-BE49-F238E27FC236}">
                <a16:creationId xmlns:a16="http://schemas.microsoft.com/office/drawing/2014/main" id="{8A747220-D7FF-AA28-0779-6C501564BE08}"/>
              </a:ext>
            </a:extLst>
          </p:cNvPr>
          <p:cNvPicPr>
            <a:picLocks noChangeAspect="1"/>
          </p:cNvPicPr>
          <p:nvPr/>
        </p:nvPicPr>
        <p:blipFill>
          <a:blip r:embed="rId4"/>
          <a:stretch>
            <a:fillRect/>
          </a:stretch>
        </p:blipFill>
        <p:spPr>
          <a:xfrm>
            <a:off x="818633" y="446566"/>
            <a:ext cx="10212783" cy="5744690"/>
          </a:xfrm>
          <a:prstGeom prst="rect">
            <a:avLst/>
          </a:prstGeom>
        </p:spPr>
      </p:pic>
      <p:sp>
        <p:nvSpPr>
          <p:cNvPr id="8" name="Rounded Rectangle 7"/>
          <p:cNvSpPr/>
          <p:nvPr/>
        </p:nvSpPr>
        <p:spPr>
          <a:xfrm>
            <a:off x="0" y="6458000"/>
            <a:ext cx="12192000" cy="400000"/>
          </a:xfrm>
          <a:prstGeom prst="roundRect">
            <a:avLst/>
          </a:prstGeom>
          <a:solidFill>
            <a:srgbClr val="7FA8A4"/>
          </a:solidFill>
          <a:ln>
            <a:solidFill>
              <a:srgbClr val="7FA8A4"/>
            </a:solidFill>
          </a:ln>
        </p:spPr>
        <p:style>
          <a:lnRef idx="1">
            <a:schemeClr val="accent1"/>
          </a:lnRef>
          <a:fillRef idx="3">
            <a:schemeClr val="accent1"/>
          </a:fillRef>
          <a:effectRef idx="2">
            <a:schemeClr val="accent1"/>
          </a:effectRef>
          <a:fontRef idx="minor">
            <a:schemeClr val="lt1"/>
          </a:fontRef>
        </p:style>
        <p:txBody>
          <a:bodyPr rtlCol="0" anchor="ctr"/>
          <a:lstStyle/>
          <a:p>
            <a:pPr algn="ctr">
              <a:defRPr>
                <a:solidFill>
                  <a:srgbClr val="7FA8A4"/>
                </a:solidFill>
              </a:defRPr>
            </a:pPr>
            <a:endParaRPr/>
          </a:p>
        </p:txBody>
      </p:sp>
      <p:sp>
        <p:nvSpPr>
          <p:cNvPr id="9" name="Rounded Rectangle 8"/>
          <p:cNvSpPr/>
          <p:nvPr/>
        </p:nvSpPr>
        <p:spPr>
          <a:xfrm>
            <a:off x="0" y="0"/>
            <a:ext cx="12" cy="0"/>
          </a:xfrm>
          <a:prstGeom prst="roundRect">
            <a:avLst/>
          </a:prstGeom>
          <a:solidFill>
            <a:srgbClr val="7FA8A4"/>
          </a:solidFill>
          <a:ln>
            <a:solidFill>
              <a:srgbClr val="7FA8A4"/>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Tree>
    <p:extLst>
      <p:ext uri="{BB962C8B-B14F-4D97-AF65-F5344CB8AC3E}">
        <p14:creationId xmlns:p14="http://schemas.microsoft.com/office/powerpoint/2010/main" val="230640145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rgbClr val="F8F6F2"/>
        </a:solidFill>
        <a:effectLst/>
      </p:bgPr>
    </p:bg>
    <p:spTree>
      <p:nvGrpSpPr>
        <p:cNvPr id="1" name=""/>
        <p:cNvGrpSpPr/>
        <p:nvPr/>
      </p:nvGrpSpPr>
      <p:grpSpPr>
        <a:xfrm>
          <a:off x="0" y="0"/>
          <a:ext cx="0" cy="0"/>
          <a:chOff x="0" y="0"/>
          <a:chExt cx="0" cy="0"/>
        </a:xfrm>
      </p:grpSpPr>
      <p:pic>
        <p:nvPicPr>
          <p:cNvPr id="3" name="Picture 2"/>
          <p:cNvPicPr>
            <a:picLocks noChangeAspect="1"/>
          </p:cNvPicPr>
          <p:nvPr/>
        </p:nvPicPr>
        <p:blipFill>
          <a:blip r:embed="rId3"/>
          <a:stretch>
            <a:fillRect/>
          </a:stretch>
        </p:blipFill>
        <p:spPr>
          <a:xfrm>
            <a:off x="0" y="-1"/>
            <a:ext cx="12192000" cy="179823"/>
          </a:xfrm>
          <a:prstGeom prst="rect">
            <a:avLst/>
          </a:prstGeom>
        </p:spPr>
      </p:pic>
      <p:pic>
        <p:nvPicPr>
          <p:cNvPr id="4" name="Picture 3"/>
          <p:cNvPicPr>
            <a:picLocks noChangeAspect="1"/>
          </p:cNvPicPr>
          <p:nvPr/>
        </p:nvPicPr>
        <p:blipFill>
          <a:blip r:embed="rId4"/>
          <a:stretch>
            <a:fillRect/>
          </a:stretch>
        </p:blipFill>
        <p:spPr>
          <a:xfrm>
            <a:off x="187569" y="418013"/>
            <a:ext cx="1409524" cy="1314286"/>
          </a:xfrm>
          <a:prstGeom prst="rect">
            <a:avLst/>
          </a:prstGeom>
        </p:spPr>
      </p:pic>
      <p:sp>
        <p:nvSpPr>
          <p:cNvPr id="7" name="TextBox 6"/>
          <p:cNvSpPr txBox="1"/>
          <p:nvPr/>
        </p:nvSpPr>
        <p:spPr>
          <a:xfrm>
            <a:off x="2355906" y="711556"/>
            <a:ext cx="7066846" cy="1338828"/>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solidFill>
                  <a:srgbClr val="7FA8A4"/>
                </a:solidFill>
              </a:defRPr>
            </a:pPr>
            <a:r>
              <a:rPr kumimoji="0" lang="en-US" sz="4000" b="1" i="0" u="none" strike="noStrike" kern="1200" cap="none" spc="0" normalizeH="0" baseline="0" noProof="0" dirty="0">
                <a:ln>
                  <a:noFill/>
                </a:ln>
                <a:solidFill>
                  <a:srgbClr val="7FA8A4"/>
                </a:solidFill>
                <a:effectLst/>
                <a:uLnTx/>
                <a:uFillTx/>
                <a:latin typeface="Aptos" panose="020F0502020204030204"/>
                <a:ea typeface="+mn-ea"/>
                <a:cs typeface="+mn-cs"/>
              </a:rPr>
              <a:t>School prayers</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000" b="1" i="0" u="none" strike="noStrike" kern="1200" cap="none" spc="0" normalizeH="0" baseline="0" noProof="0" dirty="0">
                <a:ln>
                  <a:noFill/>
                </a:ln>
                <a:solidFill>
                  <a:srgbClr val="3F4A4F"/>
                </a:solidFill>
                <a:effectLst/>
                <a:uLnTx/>
                <a:uFillTx/>
                <a:latin typeface="Aptos" panose="020F0502020204030204"/>
                <a:ea typeface="+mn-ea"/>
                <a:cs typeface="+mn-cs"/>
              </a:rPr>
              <a:t> </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1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8" name="Rounded Rectangle 7"/>
          <p:cNvSpPr/>
          <p:nvPr/>
        </p:nvSpPr>
        <p:spPr>
          <a:xfrm>
            <a:off x="0" y="6458000"/>
            <a:ext cx="12192000" cy="400000"/>
          </a:xfrm>
          <a:prstGeom prst="roundRect">
            <a:avLst/>
          </a:prstGeom>
          <a:solidFill>
            <a:srgbClr val="7FA8A4"/>
          </a:solidFill>
          <a:ln>
            <a:solidFill>
              <a:srgbClr val="7FA8A4"/>
            </a:solidFill>
          </a:ln>
        </p:spPr>
        <p:style>
          <a:lnRef idx="1">
            <a:schemeClr val="accent1"/>
          </a:lnRef>
          <a:fillRef idx="3">
            <a:schemeClr val="accent1"/>
          </a:fillRef>
          <a:effectRef idx="2">
            <a:schemeClr val="accent1"/>
          </a:effectRef>
          <a:fontRef idx="minor">
            <a:schemeClr val="lt1"/>
          </a:fontRef>
        </p:style>
        <p:txBody>
          <a:bodyPr rtlCol="0" anchor="ctr"/>
          <a:lstStyle/>
          <a:p>
            <a:pPr algn="ctr">
              <a:defRPr>
                <a:solidFill>
                  <a:srgbClr val="7FA8A4"/>
                </a:solidFill>
              </a:defRPr>
            </a:pPr>
            <a:endParaRPr/>
          </a:p>
        </p:txBody>
      </p:sp>
      <p:pic>
        <p:nvPicPr>
          <p:cNvPr id="3074" name="Picture 2" descr="42,000+ Children Praying Stock Photos, Pictures &amp; Royalty-Free Images ...">
            <a:extLst>
              <a:ext uri="{FF2B5EF4-FFF2-40B4-BE49-F238E27FC236}">
                <a16:creationId xmlns:a16="http://schemas.microsoft.com/office/drawing/2014/main" id="{D87BCE60-AA45-9CF0-96C8-A58FE55C22D7}"/>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519677" y="1653575"/>
            <a:ext cx="6739304" cy="4492869"/>
          </a:xfrm>
          <a:prstGeom prst="rect">
            <a:avLst/>
          </a:prstGeom>
          <a:noFill/>
          <a:extLst>
            <a:ext uri="{909E8E84-426E-40DD-AFC4-6F175D3DCCD1}">
              <a14:hiddenFill xmlns:a14="http://schemas.microsoft.com/office/drawing/2010/main">
                <a:solidFill>
                  <a:srgbClr val="FFFFFF"/>
                </a:solidFill>
              </a14:hiddenFill>
            </a:ext>
          </a:extLst>
        </p:spPr>
      </p:pic>
      <p:sp>
        <p:nvSpPr>
          <p:cNvPr id="3075" name="Rounded Rectangle 3074"/>
          <p:cNvSpPr/>
          <p:nvPr/>
        </p:nvSpPr>
        <p:spPr>
          <a:xfrm>
            <a:off x="0" y="0"/>
            <a:ext cx="12" cy="0"/>
          </a:xfrm>
          <a:prstGeom prst="roundRect">
            <a:avLst/>
          </a:prstGeom>
          <a:solidFill>
            <a:srgbClr val="7FA8A4"/>
          </a:solidFill>
          <a:ln>
            <a:solidFill>
              <a:srgbClr val="7FA8A4"/>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Tree>
    <p:extLst>
      <p:ext uri="{BB962C8B-B14F-4D97-AF65-F5344CB8AC3E}">
        <p14:creationId xmlns:p14="http://schemas.microsoft.com/office/powerpoint/2010/main" val="140474412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rgbClr val="F8F6F2"/>
        </a:solidFill>
        <a:effectLst/>
      </p:bgPr>
    </p:bg>
    <p:spTree>
      <p:nvGrpSpPr>
        <p:cNvPr id="1" name=""/>
        <p:cNvGrpSpPr/>
        <p:nvPr/>
      </p:nvGrpSpPr>
      <p:grpSpPr>
        <a:xfrm>
          <a:off x="0" y="0"/>
          <a:ext cx="0" cy="0"/>
          <a:chOff x="0" y="0"/>
          <a:chExt cx="0" cy="0"/>
        </a:xfrm>
      </p:grpSpPr>
      <p:pic>
        <p:nvPicPr>
          <p:cNvPr id="3" name="Picture 2"/>
          <p:cNvPicPr>
            <a:picLocks noChangeAspect="1"/>
          </p:cNvPicPr>
          <p:nvPr/>
        </p:nvPicPr>
        <p:blipFill>
          <a:blip r:embed="rId3"/>
          <a:stretch>
            <a:fillRect/>
          </a:stretch>
        </p:blipFill>
        <p:spPr>
          <a:xfrm>
            <a:off x="0" y="-1"/>
            <a:ext cx="12192000" cy="179823"/>
          </a:xfrm>
          <a:prstGeom prst="rect">
            <a:avLst/>
          </a:prstGeom>
        </p:spPr>
      </p:pic>
      <p:pic>
        <p:nvPicPr>
          <p:cNvPr id="4" name="Picture 3"/>
          <p:cNvPicPr>
            <a:picLocks noChangeAspect="1"/>
          </p:cNvPicPr>
          <p:nvPr/>
        </p:nvPicPr>
        <p:blipFill>
          <a:blip r:embed="rId4"/>
          <a:stretch>
            <a:fillRect/>
          </a:stretch>
        </p:blipFill>
        <p:spPr>
          <a:xfrm>
            <a:off x="270422" y="379977"/>
            <a:ext cx="1409524" cy="1314286"/>
          </a:xfrm>
          <a:prstGeom prst="rect">
            <a:avLst/>
          </a:prstGeom>
        </p:spPr>
      </p:pic>
      <p:sp>
        <p:nvSpPr>
          <p:cNvPr id="7" name="TextBox 6"/>
          <p:cNvSpPr txBox="1"/>
          <p:nvPr/>
        </p:nvSpPr>
        <p:spPr>
          <a:xfrm>
            <a:off x="212356" y="497568"/>
            <a:ext cx="9335912" cy="553998"/>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solidFill>
                  <a:srgbClr val="7FA8A4"/>
                </a:solidFill>
              </a:defRPr>
            </a:pPr>
            <a:r>
              <a:rPr kumimoji="0" lang="en-US" sz="3000" b="1" i="0" u="none" strike="noStrike" kern="1200" cap="none" spc="0" normalizeH="0" baseline="0" noProof="0" dirty="0">
                <a:ln>
                  <a:noFill/>
                </a:ln>
                <a:solidFill>
                  <a:srgbClr val="7FA8A4"/>
                </a:solidFill>
                <a:effectLst/>
                <a:uLnTx/>
                <a:uFillTx/>
                <a:latin typeface="Aptos" panose="020F0502020204030204"/>
                <a:ea typeface="+mn-ea"/>
                <a:cs typeface="+mn-cs"/>
              </a:rPr>
              <a:t>How you can help your child?</a:t>
            </a:r>
            <a:endParaRPr kumimoji="0" lang="en-GB" sz="11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8" name="Rounded Rectangle 7"/>
          <p:cNvSpPr/>
          <p:nvPr/>
        </p:nvSpPr>
        <p:spPr>
          <a:xfrm>
            <a:off x="0" y="6458000"/>
            <a:ext cx="12192000" cy="400000"/>
          </a:xfrm>
          <a:prstGeom prst="roundRect">
            <a:avLst/>
          </a:prstGeom>
          <a:solidFill>
            <a:srgbClr val="7FA8A4"/>
          </a:solidFill>
          <a:ln>
            <a:solidFill>
              <a:srgbClr val="7FA8A4"/>
            </a:solidFill>
          </a:ln>
        </p:spPr>
        <p:style>
          <a:lnRef idx="1">
            <a:schemeClr val="accent1"/>
          </a:lnRef>
          <a:fillRef idx="3">
            <a:schemeClr val="accent1"/>
          </a:fillRef>
          <a:effectRef idx="2">
            <a:schemeClr val="accent1"/>
          </a:effectRef>
          <a:fontRef idx="minor">
            <a:schemeClr val="lt1"/>
          </a:fontRef>
        </p:style>
        <p:txBody>
          <a:bodyPr rtlCol="0" anchor="ctr"/>
          <a:lstStyle/>
          <a:p>
            <a:pPr algn="ctr">
              <a:defRPr>
                <a:solidFill>
                  <a:srgbClr val="7FA8A4"/>
                </a:solidFill>
              </a:defRPr>
            </a:pPr>
            <a:endParaRPr/>
          </a:p>
        </p:txBody>
      </p:sp>
      <p:pic>
        <p:nvPicPr>
          <p:cNvPr id="9" name="Picture 8">
            <a:extLst>
              <a:ext uri="{FF2B5EF4-FFF2-40B4-BE49-F238E27FC236}">
                <a16:creationId xmlns:a16="http://schemas.microsoft.com/office/drawing/2014/main" id="{9CE384D2-E06B-5A78-EDEA-E22815E84DDE}"/>
              </a:ext>
            </a:extLst>
          </p:cNvPr>
          <p:cNvPicPr>
            <a:picLocks noChangeAspect="1"/>
          </p:cNvPicPr>
          <p:nvPr/>
        </p:nvPicPr>
        <p:blipFill>
          <a:blip r:embed="rId5"/>
          <a:stretch>
            <a:fillRect/>
          </a:stretch>
        </p:blipFill>
        <p:spPr>
          <a:xfrm>
            <a:off x="457983" y="1894419"/>
            <a:ext cx="3703709" cy="4216332"/>
          </a:xfrm>
          <a:prstGeom prst="rect">
            <a:avLst/>
          </a:prstGeom>
        </p:spPr>
      </p:pic>
      <p:pic>
        <p:nvPicPr>
          <p:cNvPr id="11" name="Picture 10">
            <a:extLst>
              <a:ext uri="{FF2B5EF4-FFF2-40B4-BE49-F238E27FC236}">
                <a16:creationId xmlns:a16="http://schemas.microsoft.com/office/drawing/2014/main" id="{A0697183-0FC6-2CF8-5543-BA61B1110550}"/>
              </a:ext>
            </a:extLst>
          </p:cNvPr>
          <p:cNvPicPr>
            <a:picLocks noChangeAspect="1"/>
          </p:cNvPicPr>
          <p:nvPr/>
        </p:nvPicPr>
        <p:blipFill>
          <a:blip r:embed="rId6"/>
          <a:stretch>
            <a:fillRect/>
          </a:stretch>
        </p:blipFill>
        <p:spPr>
          <a:xfrm>
            <a:off x="3767855" y="1169157"/>
            <a:ext cx="4861981" cy="3337849"/>
          </a:xfrm>
          <a:prstGeom prst="rect">
            <a:avLst/>
          </a:prstGeom>
        </p:spPr>
      </p:pic>
      <p:pic>
        <p:nvPicPr>
          <p:cNvPr id="13" name="Picture 12">
            <a:extLst>
              <a:ext uri="{FF2B5EF4-FFF2-40B4-BE49-F238E27FC236}">
                <a16:creationId xmlns:a16="http://schemas.microsoft.com/office/drawing/2014/main" id="{9FC76A30-982B-1C61-5A26-33A562304324}"/>
              </a:ext>
            </a:extLst>
          </p:cNvPr>
          <p:cNvPicPr>
            <a:picLocks noChangeAspect="1"/>
          </p:cNvPicPr>
          <p:nvPr/>
        </p:nvPicPr>
        <p:blipFill>
          <a:blip r:embed="rId7"/>
          <a:stretch>
            <a:fillRect/>
          </a:stretch>
        </p:blipFill>
        <p:spPr>
          <a:xfrm>
            <a:off x="7541907" y="3365218"/>
            <a:ext cx="4345955" cy="2828970"/>
          </a:xfrm>
          <a:prstGeom prst="rect">
            <a:avLst/>
          </a:prstGeom>
        </p:spPr>
      </p:pic>
      <p:sp>
        <p:nvSpPr>
          <p:cNvPr id="14" name="AutoShape 2" descr="Premium Photo | Young boy washing hands and hygiene for health ...">
            <a:extLst>
              <a:ext uri="{FF2B5EF4-FFF2-40B4-BE49-F238E27FC236}">
                <a16:creationId xmlns:a16="http://schemas.microsoft.com/office/drawing/2014/main" id="{27C631FB-C238-A024-906C-F359BBBF60C6}"/>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17" name="Picture 16">
            <a:extLst>
              <a:ext uri="{FF2B5EF4-FFF2-40B4-BE49-F238E27FC236}">
                <a16:creationId xmlns:a16="http://schemas.microsoft.com/office/drawing/2014/main" id="{0F060D57-A0CB-FB90-91F4-329EB6D5021B}"/>
              </a:ext>
            </a:extLst>
          </p:cNvPr>
          <p:cNvPicPr>
            <a:picLocks noChangeAspect="1"/>
          </p:cNvPicPr>
          <p:nvPr/>
        </p:nvPicPr>
        <p:blipFill>
          <a:blip r:embed="rId8"/>
          <a:stretch>
            <a:fillRect/>
          </a:stretch>
        </p:blipFill>
        <p:spPr>
          <a:xfrm>
            <a:off x="7908431" y="430602"/>
            <a:ext cx="3764606" cy="2636748"/>
          </a:xfrm>
          <a:prstGeom prst="rect">
            <a:avLst/>
          </a:prstGeom>
        </p:spPr>
      </p:pic>
      <p:sp>
        <p:nvSpPr>
          <p:cNvPr id="18" name="Rounded Rectangle 17"/>
          <p:cNvSpPr/>
          <p:nvPr/>
        </p:nvSpPr>
        <p:spPr>
          <a:xfrm>
            <a:off x="0" y="0"/>
            <a:ext cx="12" cy="0"/>
          </a:xfrm>
          <a:prstGeom prst="roundRect">
            <a:avLst/>
          </a:prstGeom>
          <a:solidFill>
            <a:srgbClr val="7FA8A4"/>
          </a:solidFill>
          <a:ln>
            <a:solidFill>
              <a:srgbClr val="7FA8A4"/>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Tree>
    <p:extLst>
      <p:ext uri="{BB962C8B-B14F-4D97-AF65-F5344CB8AC3E}">
        <p14:creationId xmlns:p14="http://schemas.microsoft.com/office/powerpoint/2010/main" val="369193773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rgbClr val="F8F6F2"/>
        </a:solidFill>
        <a:effectLst/>
      </p:bgPr>
    </p:bg>
    <p:spTree>
      <p:nvGrpSpPr>
        <p:cNvPr id="1" name=""/>
        <p:cNvGrpSpPr/>
        <p:nvPr/>
      </p:nvGrpSpPr>
      <p:grpSpPr>
        <a:xfrm>
          <a:off x="0" y="0"/>
          <a:ext cx="0" cy="0"/>
          <a:chOff x="0" y="0"/>
          <a:chExt cx="0" cy="0"/>
        </a:xfrm>
      </p:grpSpPr>
      <p:pic>
        <p:nvPicPr>
          <p:cNvPr id="3" name="Picture 2"/>
          <p:cNvPicPr>
            <a:picLocks noChangeAspect="1"/>
          </p:cNvPicPr>
          <p:nvPr/>
        </p:nvPicPr>
        <p:blipFill>
          <a:blip r:embed="rId3"/>
          <a:stretch>
            <a:fillRect/>
          </a:stretch>
        </p:blipFill>
        <p:spPr>
          <a:xfrm>
            <a:off x="0" y="-1"/>
            <a:ext cx="12192000" cy="179823"/>
          </a:xfrm>
          <a:prstGeom prst="rect">
            <a:avLst/>
          </a:prstGeom>
        </p:spPr>
      </p:pic>
      <p:pic>
        <p:nvPicPr>
          <p:cNvPr id="4" name="Picture 3"/>
          <p:cNvPicPr>
            <a:picLocks noChangeAspect="1"/>
          </p:cNvPicPr>
          <p:nvPr/>
        </p:nvPicPr>
        <p:blipFill>
          <a:blip r:embed="rId4"/>
          <a:stretch>
            <a:fillRect/>
          </a:stretch>
        </p:blipFill>
        <p:spPr>
          <a:xfrm>
            <a:off x="257908" y="661116"/>
            <a:ext cx="1409524" cy="1314286"/>
          </a:xfrm>
          <a:prstGeom prst="rect">
            <a:avLst/>
          </a:prstGeom>
        </p:spPr>
      </p:pic>
      <p:sp>
        <p:nvSpPr>
          <p:cNvPr id="5" name="Rectangle 4"/>
          <p:cNvSpPr/>
          <p:nvPr/>
        </p:nvSpPr>
        <p:spPr>
          <a:xfrm>
            <a:off x="3101578" y="2402373"/>
            <a:ext cx="7232570" cy="2862322"/>
          </a:xfrm>
          <a:prstGeom prst="rect">
            <a:avLst/>
          </a:prstGeom>
        </p:spPr>
        <p:txBody>
          <a:bodyPr wrap="square">
            <a:spAutoFit/>
          </a:bodyPr>
          <a:lstStyle/>
          <a:p>
            <a:pPr>
              <a:defRPr>
                <a:solidFill>
                  <a:srgbClr val="7FA8A4"/>
                </a:solidFill>
              </a:defRPr>
            </a:pPr>
            <a:r>
              <a:rPr lang="en-GB" sz="8000" b="1" dirty="0">
                <a:solidFill>
                  <a:srgbClr val="7FA8A4"/>
                </a:solidFill>
                <a:latin typeface="Aptos" panose="020B0509030504030204" pitchFamily="49" charset="0"/>
              </a:rPr>
              <a:t>Questions?</a:t>
            </a:r>
          </a:p>
          <a:p>
            <a:endParaRPr lang="en-GB" sz="8000" dirty="0">
              <a:solidFill>
                <a:prstClr val="black"/>
              </a:solidFill>
              <a:latin typeface="Lucida Sans Typewriter" panose="020B0509030504030204" pitchFamily="49" charset="0"/>
            </a:endParaRPr>
          </a:p>
          <a:p>
            <a:r>
              <a:rPr lang="en-GB" sz="2000" dirty="0">
                <a:solidFill>
                  <a:srgbClr val="3F4A4F"/>
                </a:solidFill>
                <a:latin typeface="Aptos" panose="020B0509030504030204" pitchFamily="49" charset="0"/>
              </a:rPr>
              <a:t> </a:t>
            </a:r>
            <a:endParaRPr lang="en-GB" sz="900" dirty="0"/>
          </a:p>
        </p:txBody>
      </p:sp>
      <p:sp>
        <p:nvSpPr>
          <p:cNvPr id="6" name="Rounded Rectangle 5"/>
          <p:cNvSpPr/>
          <p:nvPr/>
        </p:nvSpPr>
        <p:spPr>
          <a:xfrm>
            <a:off x="0" y="6458000"/>
            <a:ext cx="12192000" cy="400000"/>
          </a:xfrm>
          <a:prstGeom prst="roundRect">
            <a:avLst/>
          </a:prstGeom>
          <a:solidFill>
            <a:srgbClr val="7FA8A4"/>
          </a:solidFill>
          <a:ln>
            <a:solidFill>
              <a:srgbClr val="7FA8A4"/>
            </a:solidFill>
          </a:ln>
        </p:spPr>
        <p:style>
          <a:lnRef idx="1">
            <a:schemeClr val="accent1"/>
          </a:lnRef>
          <a:fillRef idx="3">
            <a:schemeClr val="accent1"/>
          </a:fillRef>
          <a:effectRef idx="2">
            <a:schemeClr val="accent1"/>
          </a:effectRef>
          <a:fontRef idx="minor">
            <a:schemeClr val="lt1"/>
          </a:fontRef>
        </p:style>
        <p:txBody>
          <a:bodyPr rtlCol="0" anchor="ctr"/>
          <a:lstStyle/>
          <a:p>
            <a:pPr algn="ctr">
              <a:defRPr>
                <a:solidFill>
                  <a:srgbClr val="7FA8A4"/>
                </a:solidFill>
              </a:defRPr>
            </a:pPr>
            <a:endParaRPr/>
          </a:p>
        </p:txBody>
      </p:sp>
      <p:sp>
        <p:nvSpPr>
          <p:cNvPr id="7" name="Rounded Rectangle 6"/>
          <p:cNvSpPr/>
          <p:nvPr/>
        </p:nvSpPr>
        <p:spPr>
          <a:xfrm>
            <a:off x="0" y="0"/>
            <a:ext cx="12" cy="0"/>
          </a:xfrm>
          <a:prstGeom prst="roundRect">
            <a:avLst/>
          </a:prstGeom>
          <a:solidFill>
            <a:srgbClr val="7FA8A4"/>
          </a:solidFill>
          <a:ln>
            <a:solidFill>
              <a:srgbClr val="7FA8A4"/>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Tree>
    <p:extLst>
      <p:ext uri="{BB962C8B-B14F-4D97-AF65-F5344CB8AC3E}">
        <p14:creationId xmlns:p14="http://schemas.microsoft.com/office/powerpoint/2010/main" val="67185514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4F015C03E8A3FB46B52F241108991CFB" ma:contentTypeVersion="8" ma:contentTypeDescription="Create a new document." ma:contentTypeScope="" ma:versionID="8817eb4a471e73ba1c62afd428fd0aeb">
  <xsd:schema xmlns:xsd="http://www.w3.org/2001/XMLSchema" xmlns:xs="http://www.w3.org/2001/XMLSchema" xmlns:p="http://schemas.microsoft.com/office/2006/metadata/properties" xmlns:ns3="23cada6a-85e0-46c8-903b-dbd39ba1c012" targetNamespace="http://schemas.microsoft.com/office/2006/metadata/properties" ma:root="true" ma:fieldsID="7020ed39193a22232e7a7845fb0bcea2" ns3:_="">
    <xsd:import namespace="23cada6a-85e0-46c8-903b-dbd39ba1c012"/>
    <xsd:element name="properties">
      <xsd:complexType>
        <xsd:sequence>
          <xsd:element name="documentManagement">
            <xsd:complexType>
              <xsd:all>
                <xsd:element ref="ns3:MediaServiceDateTaken" minOccurs="0"/>
                <xsd:element ref="ns3:MediaServiceMetadata" minOccurs="0"/>
                <xsd:element ref="ns3:MediaServiceFastMetadata" minOccurs="0"/>
                <xsd:element ref="ns3:MediaServiceSearchProperties" minOccurs="0"/>
                <xsd:element ref="ns3:MediaServiceSystemTags" minOccurs="0"/>
                <xsd:element ref="ns3:MediaServiceGenerationTime" minOccurs="0"/>
                <xsd:element ref="ns3:MediaServiceEventHashCode" minOccurs="0"/>
                <xsd:element ref="ns3: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23cada6a-85e0-46c8-903b-dbd39ba1c012" elementFormDefault="qualified">
    <xsd:import namespace="http://schemas.microsoft.com/office/2006/documentManagement/types"/>
    <xsd:import namespace="http://schemas.microsoft.com/office/infopath/2007/PartnerControls"/>
    <xsd:element name="MediaServiceDateTaken" ma:index="8" nillable="true" ma:displayName="MediaServiceDateTaken" ma:hidden="true" ma:indexed="true" ma:internalName="MediaServiceDateTaken" ma:readOnly="true">
      <xsd:simpleType>
        <xsd:restriction base="dms:Text"/>
      </xsd:simpleType>
    </xsd:element>
    <xsd:element name="MediaServiceMetadata" ma:index="9" nillable="true" ma:displayName="MediaServiceMetadata" ma:hidden="true" ma:internalName="MediaServiceMetadata" ma:readOnly="true">
      <xsd:simpleType>
        <xsd:restriction base="dms:Note"/>
      </xsd:simpleType>
    </xsd:element>
    <xsd:element name="MediaServiceFastMetadata" ma:index="10" nillable="true" ma:displayName="MediaServiceFastMetadata" ma:hidden="true" ma:internalName="MediaServiceFastMetadata" ma:readOnly="true">
      <xsd:simpleType>
        <xsd:restriction base="dms:Note"/>
      </xsd:simpleType>
    </xsd:element>
    <xsd:element name="MediaServiceSearchProperties" ma:index="11" nillable="true" ma:displayName="MediaServiceSearchProperties" ma:hidden="true" ma:internalName="MediaServiceSearchProperties" ma:readOnly="true">
      <xsd:simpleType>
        <xsd:restriction base="dms:Note"/>
      </xsd:simpleType>
    </xsd:element>
    <xsd:element name="MediaServiceSystemTags" ma:index="12" nillable="true" ma:displayName="MediaServiceSystemTags" ma:hidden="true" ma:internalName="MediaServiceSystemTags" ma:readOnly="true">
      <xsd:simpleType>
        <xsd:restriction base="dms:Note"/>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ServiceOCR" ma:index="15" nillable="true" ma:displayName="Extracted Text" ma:internalName="MediaServiceOCR"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CE4A1125-1573-49CB-BE45-FA7D7ECAB307}">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23cada6a-85e0-46c8-903b-dbd39ba1c012"/>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6B0139F2-2F4B-4B95-BE27-0D18961F9D07}">
  <ds:schemaRefs>
    <ds:schemaRef ds:uri="http://schemas.microsoft.com/office/2006/documentManagement/types"/>
    <ds:schemaRef ds:uri="http://purl.org/dc/terms/"/>
    <ds:schemaRef ds:uri="http://schemas.microsoft.com/office/infopath/2007/PartnerControls"/>
    <ds:schemaRef ds:uri="http://purl.org/dc/elements/1.1/"/>
    <ds:schemaRef ds:uri="http://purl.org/dc/dcmitype/"/>
    <ds:schemaRef ds:uri="http://schemas.openxmlformats.org/package/2006/metadata/core-properties"/>
    <ds:schemaRef ds:uri="23cada6a-85e0-46c8-903b-dbd39ba1c012"/>
    <ds:schemaRef ds:uri="http://schemas.microsoft.com/office/2006/metadata/properties"/>
    <ds:schemaRef ds:uri="http://www.w3.org/XML/1998/namespace"/>
  </ds:schemaRefs>
</ds:datastoreItem>
</file>

<file path=customXml/itemProps3.xml><?xml version="1.0" encoding="utf-8"?>
<ds:datastoreItem xmlns:ds="http://schemas.openxmlformats.org/officeDocument/2006/customXml" ds:itemID="{997F5624-20A6-40C3-9DD9-D62466E36F67}">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965</TotalTime>
  <Words>1032</Words>
  <Application>Microsoft Office PowerPoint</Application>
  <PresentationFormat>Widescreen</PresentationFormat>
  <Paragraphs>129</Paragraphs>
  <Slides>14</Slides>
  <Notes>14</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14</vt:i4>
      </vt:variant>
    </vt:vector>
  </HeadingPairs>
  <TitlesOfParts>
    <vt:vector size="21" baseType="lpstr">
      <vt:lpstr>Aptos</vt:lpstr>
      <vt:lpstr>Arial</vt:lpstr>
      <vt:lpstr>Calibri</vt:lpstr>
      <vt:lpstr>Calibri Light</vt:lpstr>
      <vt:lpstr>Lucida Sans Typewriter</vt:lpstr>
      <vt:lpstr>Segoe UI</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Agatha Burton</dc:creator>
  <cp:lastModifiedBy>Agatha Burton</cp:lastModifiedBy>
  <cp:revision>51</cp:revision>
  <dcterms:created xsi:type="dcterms:W3CDTF">2026-09-13T20:14:30Z</dcterms:created>
  <dcterms:modified xsi:type="dcterms:W3CDTF">2026-09-17T08:19:55Z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0x0101004F015C03E8A3FB46B52F241108991CFB</vt:lpwstr>
  </property>
</Properties>
</file>